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1" r:id="rId5"/>
    <p:sldId id="286" r:id="rId6"/>
    <p:sldId id="270" r:id="rId7"/>
    <p:sldId id="260" r:id="rId8"/>
    <p:sldId id="272" r:id="rId9"/>
    <p:sldId id="273" r:id="rId10"/>
    <p:sldId id="275" r:id="rId11"/>
    <p:sldId id="274" r:id="rId12"/>
    <p:sldId id="276" r:id="rId13"/>
    <p:sldId id="277" r:id="rId14"/>
    <p:sldId id="282" r:id="rId15"/>
    <p:sldId id="278" r:id="rId16"/>
    <p:sldId id="284" r:id="rId17"/>
    <p:sldId id="279" r:id="rId18"/>
    <p:sldId id="287" r:id="rId19"/>
    <p:sldId id="288" r:id="rId20"/>
    <p:sldId id="280" r:id="rId21"/>
    <p:sldId id="281" r:id="rId22"/>
    <p:sldId id="289" r:id="rId23"/>
    <p:sldId id="283" r:id="rId24"/>
    <p:sldId id="290" r:id="rId25"/>
    <p:sldId id="285" r:id="rId26"/>
    <p:sldId id="292" r:id="rId27"/>
    <p:sldId id="291" r:id="rId28"/>
    <p:sldId id="294" r:id="rId29"/>
    <p:sldId id="293" r:id="rId30"/>
    <p:sldId id="266" r:id="rId31"/>
    <p:sldId id="267" r:id="rId32"/>
    <p:sldId id="257" r:id="rId33"/>
    <p:sldId id="296" r:id="rId34"/>
    <p:sldId id="295" r:id="rId35"/>
    <p:sldId id="298" r:id="rId36"/>
    <p:sldId id="261" r:id="rId37"/>
    <p:sldId id="299" r:id="rId38"/>
    <p:sldId id="300" r:id="rId39"/>
    <p:sldId id="262" r:id="rId40"/>
    <p:sldId id="297" r:id="rId41"/>
    <p:sldId id="304" r:id="rId42"/>
    <p:sldId id="301" r:id="rId43"/>
    <p:sldId id="302" r:id="rId44"/>
    <p:sldId id="258" r:id="rId45"/>
    <p:sldId id="265" r:id="rId46"/>
    <p:sldId id="264" r:id="rId47"/>
    <p:sldId id="259" r:id="rId48"/>
    <p:sldId id="30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60"/>
  </p:normalViewPr>
  <p:slideViewPr>
    <p:cSldViewPr>
      <p:cViewPr varScale="1">
        <p:scale>
          <a:sx n="68" d="100"/>
          <a:sy n="68" d="100"/>
        </p:scale>
        <p:origin x="-88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BACCFE-97DC-45DE-9076-52D21C05EA2C}"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BACCFE-97DC-45DE-9076-52D21C05EA2C}"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BACCFE-97DC-45DE-9076-52D21C05EA2C}"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BACCFE-97DC-45DE-9076-52D21C05EA2C}"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BACCFE-97DC-45DE-9076-52D21C05EA2C}" type="datetimeFigureOut">
              <a:rPr lang="en-US" smtClean="0"/>
              <a:pPr/>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BACCFE-97DC-45DE-9076-52D21C05EA2C}" type="datetimeFigureOut">
              <a:rPr lang="en-US" smtClean="0"/>
              <a:pPr/>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BACCFE-97DC-45DE-9076-52D21C05EA2C}" type="datetimeFigureOut">
              <a:rPr lang="en-US" smtClean="0"/>
              <a:pPr/>
              <a:t>5/8/2017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BACCFE-97DC-45DE-9076-52D21C05EA2C}" type="datetimeFigureOut">
              <a:rPr lang="en-US" smtClean="0"/>
              <a:pPr/>
              <a:t>5/8/2017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ACCFE-97DC-45DE-9076-52D21C05EA2C}" type="datetimeFigureOut">
              <a:rPr lang="en-US" smtClean="0"/>
              <a:pPr/>
              <a:t>5/8/2017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BACCFE-97DC-45DE-9076-52D21C05EA2C}" type="datetimeFigureOut">
              <a:rPr lang="en-US" smtClean="0"/>
              <a:pPr/>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BACCFE-97DC-45DE-9076-52D21C05EA2C}" type="datetimeFigureOut">
              <a:rPr lang="en-US" smtClean="0"/>
              <a:pPr/>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0126E-15BC-43C1-A9C4-2FCFF830F02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ACCFE-97DC-45DE-9076-52D21C05EA2C}" type="datetimeFigureOut">
              <a:rPr lang="en-US" smtClean="0"/>
              <a:pPr/>
              <a:t>5/8/2017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0126E-15BC-43C1-A9C4-2FCFF830F02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gif"/><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1470025"/>
          </a:xfrm>
        </p:spPr>
        <p:txBody>
          <a:bodyPr/>
          <a:lstStyle/>
          <a:p>
            <a:r>
              <a:rPr lang="pt-BR" b="1" dirty="0" smtClean="0">
                <a:solidFill>
                  <a:srgbClr val="C00000"/>
                </a:solidFill>
                <a:latin typeface="Times New Roman" pitchFamily="18" charset="0"/>
                <a:cs typeface="Times New Roman" pitchFamily="18" charset="0"/>
              </a:rPr>
              <a:t>Breve histórico do </a:t>
            </a:r>
            <a:br>
              <a:rPr lang="pt-BR" b="1" dirty="0" smtClean="0">
                <a:solidFill>
                  <a:srgbClr val="C00000"/>
                </a:solidFill>
                <a:latin typeface="Times New Roman" pitchFamily="18" charset="0"/>
                <a:cs typeface="Times New Roman" pitchFamily="18" charset="0"/>
              </a:rPr>
            </a:br>
            <a:r>
              <a:rPr lang="pt-BR" b="1" dirty="0" smtClean="0">
                <a:solidFill>
                  <a:srgbClr val="C00000"/>
                </a:solidFill>
                <a:latin typeface="Times New Roman" pitchFamily="18" charset="0"/>
                <a:cs typeface="Times New Roman" pitchFamily="18" charset="0"/>
              </a:rPr>
              <a:t>estudo de variação</a:t>
            </a:r>
            <a:endParaRPr lang="en-US" b="1" dirty="0">
              <a:solidFill>
                <a:srgbClr val="C00000"/>
              </a:solidFill>
              <a:latin typeface="Times New Roman" pitchFamily="18" charset="0"/>
              <a:cs typeface="Times New Roman" pitchFamily="18" charset="0"/>
            </a:endParaRPr>
          </a:p>
        </p:txBody>
      </p:sp>
      <p:sp>
        <p:nvSpPr>
          <p:cNvPr id="3" name="Title 1"/>
          <p:cNvSpPr txBox="1">
            <a:spLocks/>
          </p:cNvSpPr>
          <p:nvPr/>
        </p:nvSpPr>
        <p:spPr>
          <a:xfrm>
            <a:off x="914400" y="41910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3600" i="0" u="none" strike="noStrike" kern="1200" cap="none" spc="0" normalizeH="0" baseline="0" noProof="0" dirty="0" smtClean="0">
                <a:ln>
                  <a:noFill/>
                </a:ln>
                <a:effectLst/>
                <a:uLnTx/>
                <a:uFillTx/>
                <a:latin typeface="Times New Roman" pitchFamily="18" charset="0"/>
                <a:ea typeface="+mj-ea"/>
                <a:cs typeface="Times New Roman" pitchFamily="18" charset="0"/>
              </a:rPr>
              <a:t>‘Modularidade: Conectando</a:t>
            </a:r>
            <a:r>
              <a:rPr kumimoji="0" lang="pt-BR" sz="3600" i="0" u="none" strike="noStrike" kern="1200" cap="none" spc="0" normalizeH="0" noProof="0" dirty="0" smtClean="0">
                <a:ln>
                  <a:noFill/>
                </a:ln>
                <a:effectLst/>
                <a:uLnTx/>
                <a:uFillTx/>
                <a:latin typeface="Times New Roman" pitchFamily="18" charset="0"/>
                <a:ea typeface="+mj-ea"/>
                <a:cs typeface="Times New Roman" pitchFamily="18" charset="0"/>
              </a:rPr>
              <a:t> padrões e processos em evolução multivariada’</a:t>
            </a:r>
            <a:endParaRPr kumimoji="0" lang="en-US" sz="3600" i="0" u="none" strike="noStrike" kern="1200" cap="none" spc="0" normalizeH="0" baseline="0" noProof="0" dirty="0">
              <a:ln>
                <a:noFill/>
              </a:ln>
              <a:effectLst/>
              <a:uLnTx/>
              <a:uFillTx/>
              <a:latin typeface="Times New Roman" pitchFamily="18" charset="0"/>
              <a:ea typeface="+mj-ea"/>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306360" y="153840"/>
            <a:ext cx="9066240" cy="1141560"/>
          </a:xfrm>
          <a:prstGeom prst="rect">
            <a:avLst/>
          </a:prstGeom>
        </p:spPr>
        <p:txBody>
          <a:bodyPr lIns="90000" tIns="45000" rIns="90000" bIns="45000" anchor="ctr"/>
          <a:lstStyle/>
          <a:p>
            <a:pPr>
              <a:lnSpc>
                <a:spcPct val="100000"/>
              </a:lnSpc>
            </a:pPr>
            <a:r>
              <a:rPr lang="en-US" sz="3600" dirty="0" smtClean="0">
                <a:latin typeface="Times New Roman" pitchFamily="18" charset="0"/>
                <a:cs typeface="Times New Roman" pitchFamily="18" charset="0"/>
              </a:rPr>
              <a:t>Wallace and Variation</a:t>
            </a:r>
            <a:endParaRPr sz="3600" dirty="0">
              <a:latin typeface="Times New Roman" pitchFamily="18" charset="0"/>
              <a:cs typeface="Times New Roman" pitchFamily="18" charset="0"/>
            </a:endParaRPr>
          </a:p>
        </p:txBody>
      </p:sp>
      <p:sp>
        <p:nvSpPr>
          <p:cNvPr id="3" name="Rectangle 2"/>
          <p:cNvSpPr/>
          <p:nvPr/>
        </p:nvSpPr>
        <p:spPr>
          <a:xfrm>
            <a:off x="0" y="1600200"/>
            <a:ext cx="9144000" cy="1384995"/>
          </a:xfrm>
          <a:prstGeom prst="rect">
            <a:avLst/>
          </a:prstGeom>
        </p:spPr>
        <p:txBody>
          <a:bodyPr wrap="square">
            <a:spAutoFit/>
          </a:bodyPr>
          <a:lstStyle/>
          <a:p>
            <a:pPr marL="571500" indent="-571500" algn="ctr"/>
            <a:r>
              <a:rPr lang="en-US" sz="2800" i="1" dirty="0" smtClean="0">
                <a:latin typeface="Times New Roman" pitchFamily="18" charset="0"/>
                <a:cs typeface="Times New Roman" pitchFamily="18" charset="0"/>
              </a:rPr>
              <a:t>On the Phenomena of Variation and Geographical Distribution as illustrated by the</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Papilionidæ</a:t>
            </a:r>
            <a:r>
              <a:rPr lang="en-US" sz="2800" dirty="0" smtClean="0">
                <a:latin typeface="Times New Roman" pitchFamily="18" charset="0"/>
                <a:cs typeface="Times New Roman" pitchFamily="18" charset="0"/>
              </a:rPr>
              <a:t>  </a:t>
            </a:r>
            <a:r>
              <a:rPr lang="en-US" sz="2800" i="1" dirty="0" smtClean="0">
                <a:latin typeface="Times New Roman" pitchFamily="18" charset="0"/>
                <a:cs typeface="Times New Roman" pitchFamily="18" charset="0"/>
              </a:rPr>
              <a:t>of the Malayan Region</a:t>
            </a:r>
            <a:r>
              <a:rPr lang="en-US" sz="2800" dirty="0" smtClean="0">
                <a:latin typeface="Times New Roman" pitchFamily="18" charset="0"/>
                <a:cs typeface="Times New Roman" pitchFamily="18" charset="0"/>
              </a:rPr>
              <a:t>. 1864</a:t>
            </a:r>
            <a:endParaRPr lang="en-US" sz="2800" dirty="0">
              <a:latin typeface="Times New Roman" pitchFamily="18" charset="0"/>
              <a:cs typeface="Times New Roman" pitchFamily="18" charset="0"/>
            </a:endParaRPr>
          </a:p>
        </p:txBody>
      </p:sp>
      <p:sp>
        <p:nvSpPr>
          <p:cNvPr id="4" name="Rectangle 3"/>
          <p:cNvSpPr/>
          <p:nvPr/>
        </p:nvSpPr>
        <p:spPr>
          <a:xfrm>
            <a:off x="381000" y="3733800"/>
            <a:ext cx="8458200" cy="1938992"/>
          </a:xfrm>
          <a:prstGeom prst="rect">
            <a:avLst/>
          </a:prstGeom>
        </p:spPr>
        <p:txBody>
          <a:bodyPr wrap="square">
            <a:spAutoFit/>
          </a:bodyPr>
          <a:lstStyle/>
          <a:p>
            <a:r>
              <a:rPr lang="en-US" sz="2400" dirty="0" smtClean="0">
                <a:latin typeface="Times New Roman" pitchFamily="18" charset="0"/>
                <a:cs typeface="Times New Roman" pitchFamily="18" charset="0"/>
              </a:rPr>
              <a:t>“I find as a general rule that the constancy of species is in an inverse ratio to their range. (…) When they extend to many islands, considerable variability appears; and when they have an extensive range over a large part of the Archipelago, the amount of unstable variation is very large”.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http://wallace-online.org/converted/published/Wallace%20Shorter%20publications/1865_Papilionidae_S096_fig085.jpg"/>
          <p:cNvPicPr>
            <a:picLocks noChangeAspect="1" noChangeArrowheads="1"/>
          </p:cNvPicPr>
          <p:nvPr/>
        </p:nvPicPr>
        <p:blipFill>
          <a:blip r:embed="rId2" cstate="print"/>
          <a:srcRect/>
          <a:stretch>
            <a:fillRect/>
          </a:stretch>
        </p:blipFill>
        <p:spPr bwMode="auto">
          <a:xfrm>
            <a:off x="0" y="0"/>
            <a:ext cx="4788163" cy="6858000"/>
          </a:xfrm>
          <a:prstGeom prst="rect">
            <a:avLst/>
          </a:prstGeom>
          <a:noFill/>
        </p:spPr>
      </p:pic>
      <p:pic>
        <p:nvPicPr>
          <p:cNvPr id="4" name="Picture 2" descr="http://wallace-online.org/converted/published/Wallace%20Shorter%20publications/1865_Papilionidae_S096_fig073.jpg"/>
          <p:cNvPicPr>
            <a:picLocks noChangeAspect="1" noChangeArrowheads="1"/>
          </p:cNvPicPr>
          <p:nvPr/>
        </p:nvPicPr>
        <p:blipFill>
          <a:blip r:embed="rId3" cstate="print"/>
          <a:srcRect/>
          <a:stretch>
            <a:fillRect/>
          </a:stretch>
        </p:blipFill>
        <p:spPr bwMode="auto">
          <a:xfrm>
            <a:off x="4639986" y="0"/>
            <a:ext cx="4504014" cy="6858000"/>
          </a:xfrm>
          <a:prstGeom prst="rect">
            <a:avLst/>
          </a:prstGeom>
          <a:noFill/>
        </p:spPr>
      </p:pic>
      <p:sp>
        <p:nvSpPr>
          <p:cNvPr id="5" name="CustomShape 1"/>
          <p:cNvSpPr/>
          <p:nvPr/>
        </p:nvSpPr>
        <p:spPr>
          <a:xfrm>
            <a:off x="3200400" y="6021240"/>
            <a:ext cx="4038600" cy="1065360"/>
          </a:xfrm>
          <a:prstGeom prst="rect">
            <a:avLst/>
          </a:prstGeom>
        </p:spPr>
        <p:txBody>
          <a:bodyPr lIns="90000" tIns="45000" rIns="90000" bIns="45000" anchor="ctr"/>
          <a:lstStyle/>
          <a:p>
            <a:pPr>
              <a:lnSpc>
                <a:spcPct val="100000"/>
              </a:lnSpc>
            </a:pPr>
            <a:r>
              <a:rPr lang="en-US" sz="3200" dirty="0" smtClean="0">
                <a:latin typeface="Times New Roman" pitchFamily="18" charset="0"/>
                <a:cs typeface="Times New Roman" pitchFamily="18" charset="0"/>
              </a:rPr>
              <a:t>wallace-online.org</a:t>
            </a:r>
            <a:endParaRPr sz="3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allace-online.org/converted/supplementary/specimens/1861_Coleoptera_WSPEC042_fig001.jpg"/>
          <p:cNvPicPr>
            <a:picLocks noChangeAspect="1" noChangeArrowheads="1"/>
          </p:cNvPicPr>
          <p:nvPr/>
        </p:nvPicPr>
        <p:blipFill>
          <a:blip r:embed="rId2" cstate="print"/>
          <a:srcRect/>
          <a:stretch>
            <a:fillRect/>
          </a:stretch>
        </p:blipFill>
        <p:spPr bwMode="auto">
          <a:xfrm>
            <a:off x="4648200" y="0"/>
            <a:ext cx="3962400" cy="6894577"/>
          </a:xfrm>
          <a:prstGeom prst="rect">
            <a:avLst/>
          </a:prstGeom>
          <a:noFill/>
        </p:spPr>
      </p:pic>
      <p:pic>
        <p:nvPicPr>
          <p:cNvPr id="32772" name="Picture 4" descr="http://wallace-online.org/converted/supplementary/specimens/1861_Coleoptera_WSPEC042_fig002.jpg"/>
          <p:cNvPicPr>
            <a:picLocks noChangeAspect="1" noChangeArrowheads="1"/>
          </p:cNvPicPr>
          <p:nvPr/>
        </p:nvPicPr>
        <p:blipFill>
          <a:blip r:embed="rId3" cstate="print"/>
          <a:srcRect/>
          <a:stretch>
            <a:fillRect/>
          </a:stretch>
        </p:blipFill>
        <p:spPr bwMode="auto">
          <a:xfrm>
            <a:off x="685800" y="-36577"/>
            <a:ext cx="3962400" cy="6894577"/>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Image result for Materials for the Study of Variation"/>
          <p:cNvPicPr>
            <a:picLocks noChangeAspect="1" noChangeArrowheads="1"/>
          </p:cNvPicPr>
          <p:nvPr/>
        </p:nvPicPr>
        <p:blipFill>
          <a:blip r:embed="rId2" cstate="print"/>
          <a:srcRect/>
          <a:stretch>
            <a:fillRect/>
          </a:stretch>
        </p:blipFill>
        <p:spPr bwMode="auto">
          <a:xfrm>
            <a:off x="4315397" y="-10886"/>
            <a:ext cx="4447603" cy="6868886"/>
          </a:xfrm>
          <a:prstGeom prst="rect">
            <a:avLst/>
          </a:prstGeom>
          <a:noFill/>
        </p:spPr>
      </p:pic>
      <p:sp>
        <p:nvSpPr>
          <p:cNvPr id="3" name="CustomShape 1"/>
          <p:cNvSpPr/>
          <p:nvPr/>
        </p:nvSpPr>
        <p:spPr>
          <a:xfrm>
            <a:off x="76200" y="230040"/>
            <a:ext cx="411324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Bateson and Origin of </a:t>
            </a:r>
            <a:r>
              <a:rPr lang="pt-BR" sz="3600" dirty="0" smtClean="0">
                <a:latin typeface="Times New Roman" pitchFamily="18" charset="0"/>
                <a:cs typeface="Times New Roman" pitchFamily="18" charset="0"/>
              </a:rPr>
              <a:t>Variation (1890)</a:t>
            </a:r>
            <a:endParaRPr sz="3600" dirty="0">
              <a:latin typeface="Times New Roman" pitchFamily="18" charset="0"/>
              <a:cs typeface="Times New Roman" pitchFamily="18" charset="0"/>
            </a:endParaRPr>
          </a:p>
        </p:txBody>
      </p:sp>
      <p:pic>
        <p:nvPicPr>
          <p:cNvPr id="34820" name="Picture 4" descr="Image result for embryology of the acorn worm genus Balanoglossus"/>
          <p:cNvPicPr>
            <a:picLocks noChangeAspect="1" noChangeArrowheads="1"/>
          </p:cNvPicPr>
          <p:nvPr/>
        </p:nvPicPr>
        <p:blipFill>
          <a:blip r:embed="rId3" cstate="print"/>
          <a:srcRect/>
          <a:stretch>
            <a:fillRect/>
          </a:stretch>
        </p:blipFill>
        <p:spPr bwMode="auto">
          <a:xfrm>
            <a:off x="457200" y="1600200"/>
            <a:ext cx="3543300" cy="4429125"/>
          </a:xfrm>
          <a:prstGeom prst="rect">
            <a:avLst/>
          </a:prstGeom>
          <a:noFill/>
        </p:spPr>
      </p:pic>
      <p:sp>
        <p:nvSpPr>
          <p:cNvPr id="5" name="CustomShape 1"/>
          <p:cNvSpPr/>
          <p:nvPr/>
        </p:nvSpPr>
        <p:spPr>
          <a:xfrm>
            <a:off x="152400" y="5867400"/>
            <a:ext cx="4113240" cy="1141560"/>
          </a:xfrm>
          <a:prstGeom prst="rect">
            <a:avLst/>
          </a:prstGeom>
        </p:spPr>
        <p:txBody>
          <a:bodyPr lIns="90000" tIns="45000" rIns="90000" bIns="45000" anchor="ctr"/>
          <a:lstStyle/>
          <a:p>
            <a:pPr algn="ctr">
              <a:lnSpc>
                <a:spcPct val="100000"/>
              </a:lnSpc>
            </a:pPr>
            <a:r>
              <a:rPr lang="pt-BR" sz="2800" dirty="0" smtClean="0">
                <a:latin typeface="Times New Roman" pitchFamily="18" charset="0"/>
                <a:cs typeface="Times New Roman" pitchFamily="18" charset="0"/>
              </a:rPr>
              <a:t>Developmental</a:t>
            </a:r>
          </a:p>
          <a:p>
            <a:pPr algn="ctr">
              <a:lnSpc>
                <a:spcPct val="100000"/>
              </a:lnSpc>
            </a:pPr>
            <a:r>
              <a:rPr lang="pt-BR" sz="2800" dirty="0" smtClean="0">
                <a:latin typeface="Times New Roman" pitchFamily="18" charset="0"/>
                <a:cs typeface="Times New Roman" pitchFamily="18" charset="0"/>
              </a:rPr>
              <a:t>rearrangements</a:t>
            </a:r>
            <a:endParaRPr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apsmuseum.org/wp-content/uploads/2013/09/sE.47_-_Mutation_Therory-280x400.jpg"/>
          <p:cNvPicPr>
            <a:picLocks noChangeAspect="1" noChangeArrowheads="1"/>
          </p:cNvPicPr>
          <p:nvPr/>
        </p:nvPicPr>
        <p:blipFill>
          <a:blip r:embed="rId2" cstate="print"/>
          <a:srcRect/>
          <a:stretch>
            <a:fillRect/>
          </a:stretch>
        </p:blipFill>
        <p:spPr bwMode="auto">
          <a:xfrm>
            <a:off x="4343400" y="0"/>
            <a:ext cx="4800600" cy="6858000"/>
          </a:xfrm>
          <a:prstGeom prst="rect">
            <a:avLst/>
          </a:prstGeom>
          <a:noFill/>
        </p:spPr>
      </p:pic>
      <p:sp>
        <p:nvSpPr>
          <p:cNvPr id="3" name="CustomShape 1"/>
          <p:cNvSpPr/>
          <p:nvPr/>
        </p:nvSpPr>
        <p:spPr>
          <a:xfrm>
            <a:off x="76200" y="230040"/>
            <a:ext cx="411324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De Vries and Origin of </a:t>
            </a:r>
            <a:r>
              <a:rPr lang="pt-BR" sz="3600" dirty="0" smtClean="0">
                <a:latin typeface="Times New Roman" pitchFamily="18" charset="0"/>
                <a:cs typeface="Times New Roman" pitchFamily="18" charset="0"/>
              </a:rPr>
              <a:t>Variation (1894)</a:t>
            </a:r>
            <a:endParaRPr sz="3600" dirty="0">
              <a:latin typeface="Times New Roman" pitchFamily="18" charset="0"/>
              <a:cs typeface="Times New Roman" pitchFamily="18" charset="0"/>
            </a:endParaRPr>
          </a:p>
        </p:txBody>
      </p:sp>
      <p:sp>
        <p:nvSpPr>
          <p:cNvPr id="4" name="CustomShape 1"/>
          <p:cNvSpPr/>
          <p:nvPr/>
        </p:nvSpPr>
        <p:spPr>
          <a:xfrm>
            <a:off x="152400" y="2973240"/>
            <a:ext cx="3810000" cy="1141560"/>
          </a:xfrm>
          <a:prstGeom prst="rect">
            <a:avLst/>
          </a:prstGeom>
        </p:spPr>
        <p:txBody>
          <a:bodyPr lIns="90000" tIns="45000" rIns="90000" bIns="45000" anchor="ctr"/>
          <a:lstStyle/>
          <a:p>
            <a:pPr algn="ctr">
              <a:lnSpc>
                <a:spcPct val="100000"/>
              </a:lnSpc>
            </a:pPr>
            <a:r>
              <a:rPr lang="pt-BR" sz="2800" dirty="0" smtClean="0">
                <a:latin typeface="Times New Roman" pitchFamily="18" charset="0"/>
                <a:cs typeface="Times New Roman" pitchFamily="18" charset="0"/>
              </a:rPr>
              <a:t>Coined the term ‘mutation’ and thought that drastic mutations could lead to new species in a single generation.</a:t>
            </a:r>
            <a:endParaRPr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p:cNvSpPr/>
          <p:nvPr/>
        </p:nvSpPr>
        <p:spPr>
          <a:xfrm>
            <a:off x="0" y="457200"/>
            <a:ext cx="40386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T.H. Morgan and Origin of Variation</a:t>
            </a:r>
            <a:endParaRPr sz="3600" dirty="0">
              <a:latin typeface="Times New Roman" pitchFamily="18" charset="0"/>
              <a:cs typeface="Times New Roman" pitchFamily="18" charset="0"/>
            </a:endParaRPr>
          </a:p>
        </p:txBody>
      </p:sp>
      <p:pic>
        <p:nvPicPr>
          <p:cNvPr id="35844" name="Picture 4" descr="This image depicts T.H. Morgan's experiment with fruit flies which he attempted to show that Mendel's patterns of inheritance could be observed in organisms other than plants.  However, Morgan found that sometimes a phenotype is connected or linked to the sex of an individual."/>
          <p:cNvPicPr>
            <a:picLocks noChangeAspect="1" noChangeArrowheads="1"/>
          </p:cNvPicPr>
          <p:nvPr/>
        </p:nvPicPr>
        <p:blipFill>
          <a:blip r:embed="rId2" cstate="print"/>
          <a:srcRect/>
          <a:stretch>
            <a:fillRect/>
          </a:stretch>
        </p:blipFill>
        <p:spPr bwMode="auto">
          <a:xfrm>
            <a:off x="3914776" y="0"/>
            <a:ext cx="5229225" cy="6858000"/>
          </a:xfrm>
          <a:prstGeom prst="rect">
            <a:avLst/>
          </a:prstGeom>
          <a:noFill/>
        </p:spPr>
      </p:pic>
      <p:sp>
        <p:nvSpPr>
          <p:cNvPr id="5" name="CustomShape 1"/>
          <p:cNvSpPr/>
          <p:nvPr/>
        </p:nvSpPr>
        <p:spPr>
          <a:xfrm>
            <a:off x="0" y="2973240"/>
            <a:ext cx="3810000" cy="1141560"/>
          </a:xfrm>
          <a:prstGeom prst="rect">
            <a:avLst/>
          </a:prstGeom>
        </p:spPr>
        <p:txBody>
          <a:bodyPr lIns="90000" tIns="45000" rIns="90000" bIns="45000" anchor="ctr"/>
          <a:lstStyle/>
          <a:p>
            <a:pPr algn="ctr">
              <a:lnSpc>
                <a:spcPct val="100000"/>
              </a:lnSpc>
            </a:pPr>
            <a:r>
              <a:rPr lang="pt-BR" sz="2800" dirty="0" smtClean="0">
                <a:latin typeface="Times New Roman" pitchFamily="18" charset="0"/>
                <a:cs typeface="Times New Roman" pitchFamily="18" charset="0"/>
              </a:rPr>
              <a:t>X-linked inheritance of eye color in Drosophila: mutation and genes are in chromosomes.</a:t>
            </a:r>
            <a:endParaRPr sz="2800"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descr="https://steemitimages.com/0x0/http:/custance.org/Library/SOTW/Part_II/fig1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988" name="AutoShape 4" descr="https://steemitimages.com/0x0/http:/custance.org/Library/SOTW/Part_II/fig1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990" name="Picture 6" descr="Image result for germ plasm Weismann"/>
          <p:cNvPicPr>
            <a:picLocks noChangeAspect="1" noChangeArrowheads="1"/>
          </p:cNvPicPr>
          <p:nvPr/>
        </p:nvPicPr>
        <p:blipFill>
          <a:blip r:embed="rId2" cstate="print"/>
          <a:srcRect/>
          <a:stretch>
            <a:fillRect/>
          </a:stretch>
        </p:blipFill>
        <p:spPr bwMode="auto">
          <a:xfrm>
            <a:off x="6115050" y="0"/>
            <a:ext cx="3028950" cy="4038600"/>
          </a:xfrm>
          <a:prstGeom prst="rect">
            <a:avLst/>
          </a:prstGeom>
          <a:noFill/>
        </p:spPr>
      </p:pic>
      <p:pic>
        <p:nvPicPr>
          <p:cNvPr id="41994" name="Picture 10" descr="In Weismann's theory, heredity is sequestered in a separate line of germ cells (filled dots) that cross generations. Somatic cells (open dots) originate from inherited germ cells but cannot cross generations."/>
          <p:cNvPicPr>
            <a:picLocks noChangeAspect="1" noChangeArrowheads="1"/>
          </p:cNvPicPr>
          <p:nvPr/>
        </p:nvPicPr>
        <p:blipFill>
          <a:blip r:embed="rId3" cstate="print"/>
          <a:srcRect/>
          <a:stretch>
            <a:fillRect/>
          </a:stretch>
        </p:blipFill>
        <p:spPr bwMode="auto">
          <a:xfrm>
            <a:off x="49161" y="3886200"/>
            <a:ext cx="9094839" cy="2819400"/>
          </a:xfrm>
          <a:prstGeom prst="rect">
            <a:avLst/>
          </a:prstGeom>
          <a:noFill/>
        </p:spPr>
      </p:pic>
      <p:sp>
        <p:nvSpPr>
          <p:cNvPr id="6" name="CustomShape 1"/>
          <p:cNvSpPr/>
          <p:nvPr/>
        </p:nvSpPr>
        <p:spPr>
          <a:xfrm>
            <a:off x="0" y="457200"/>
            <a:ext cx="58674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Weisman and Origin of </a:t>
            </a:r>
            <a:r>
              <a:rPr lang="pt-BR" sz="3600" dirty="0" smtClean="0">
                <a:latin typeface="Times New Roman" pitchFamily="18" charset="0"/>
                <a:cs typeface="Times New Roman" pitchFamily="18" charset="0"/>
              </a:rPr>
              <a:t>Variation (1893)</a:t>
            </a:r>
            <a:endParaRPr sz="3600" dirty="0">
              <a:latin typeface="Times New Roman" pitchFamily="18" charset="0"/>
              <a:cs typeface="Times New Roman" pitchFamily="18" charset="0"/>
            </a:endParaRPr>
          </a:p>
        </p:txBody>
      </p:sp>
      <p:sp>
        <p:nvSpPr>
          <p:cNvPr id="7" name="CustomShape 1"/>
          <p:cNvSpPr/>
          <p:nvPr/>
        </p:nvSpPr>
        <p:spPr>
          <a:xfrm>
            <a:off x="0" y="2209800"/>
            <a:ext cx="5867400" cy="1141560"/>
          </a:xfrm>
          <a:prstGeom prst="rect">
            <a:avLst/>
          </a:prstGeom>
        </p:spPr>
        <p:txBody>
          <a:bodyPr lIns="90000" tIns="45000" rIns="90000" bIns="45000" anchor="ctr"/>
          <a:lstStyle/>
          <a:p>
            <a:pPr algn="ctr">
              <a:lnSpc>
                <a:spcPct val="100000"/>
              </a:lnSpc>
            </a:pPr>
            <a:r>
              <a:rPr lang="pt-BR" sz="2800" dirty="0" smtClean="0">
                <a:latin typeface="Times New Roman" pitchFamily="18" charset="0"/>
                <a:cs typeface="Times New Roman" pitchFamily="18" charset="0"/>
              </a:rPr>
              <a:t>No feedback from development to the germ-plasm.</a:t>
            </a:r>
            <a:endParaRPr sz="2800"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1331485" y="990600"/>
            <a:ext cx="5983715" cy="5867400"/>
          </a:xfrm>
          <a:prstGeom prst="rect">
            <a:avLst/>
          </a:prstGeom>
          <a:noFill/>
          <a:ln w="9525">
            <a:noFill/>
            <a:miter lim="800000"/>
            <a:headEnd/>
            <a:tailEnd/>
          </a:ln>
        </p:spPr>
      </p:pic>
      <p:sp>
        <p:nvSpPr>
          <p:cNvPr id="3" name="CustomShape 1"/>
          <p:cNvSpPr/>
          <p:nvPr/>
        </p:nvSpPr>
        <p:spPr>
          <a:xfrm>
            <a:off x="228600" y="0"/>
            <a:ext cx="91440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Galton and the </a:t>
            </a:r>
            <a:r>
              <a:rPr lang="pt-BR" sz="3600" dirty="0" smtClean="0">
                <a:latin typeface="Times New Roman" pitchFamily="18" charset="0"/>
                <a:cs typeface="Times New Roman" pitchFamily="18" charset="0"/>
              </a:rPr>
              <a:t>Biometricians</a:t>
            </a:r>
            <a:endParaRPr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4983540"/>
            <a:ext cx="7924800" cy="1569660"/>
          </a:xfrm>
          <a:prstGeom prst="rect">
            <a:avLst/>
          </a:prstGeom>
        </p:spPr>
        <p:txBody>
          <a:bodyPr wrap="square">
            <a:spAutoFit/>
          </a:bodyPr>
          <a:lstStyle/>
          <a:p>
            <a:r>
              <a:rPr lang="en-US" sz="2400" dirty="0" smtClean="0">
                <a:latin typeface="Times New Roman" pitchFamily="18" charset="0"/>
                <a:cs typeface="Times New Roman" pitchFamily="18" charset="0"/>
              </a:rPr>
              <a:t> " Such selection is, of course, indirect,' that is to say, the life or death of the individual is determined in each case by the value of a (probably large) number of </a:t>
            </a:r>
            <a:r>
              <a:rPr lang="en-US" sz="2400" dirty="0" smtClean="0">
                <a:solidFill>
                  <a:srgbClr val="C00000"/>
                </a:solidFill>
                <a:latin typeface="Times New Roman" pitchFamily="18" charset="0"/>
                <a:cs typeface="Times New Roman" pitchFamily="18" charset="0"/>
              </a:rPr>
              <a:t>correlated characters</a:t>
            </a:r>
            <a:r>
              <a:rPr lang="en-US" sz="2400" dirty="0" smtClean="0">
                <a:latin typeface="Times New Roman" pitchFamily="18" charset="0"/>
                <a:cs typeface="Times New Roman" pitchFamily="18" charset="0"/>
              </a:rPr>
              <a:t>, of which the length of the peripheral radius is only one."</a:t>
            </a:r>
            <a:endParaRPr lang="en-US" sz="2400" dirty="0">
              <a:latin typeface="Times New Roman" pitchFamily="18" charset="0"/>
              <a:cs typeface="Times New Roman" pitchFamily="18" charset="0"/>
            </a:endParaRPr>
          </a:p>
        </p:txBody>
      </p:sp>
      <p:sp>
        <p:nvSpPr>
          <p:cNvPr id="3" name="CustomShape 1"/>
          <p:cNvSpPr/>
          <p:nvPr/>
        </p:nvSpPr>
        <p:spPr>
          <a:xfrm>
            <a:off x="0" y="457200"/>
            <a:ext cx="88392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Weldon and Variation in Natural Populations subjected to Selection</a:t>
            </a:r>
            <a:endParaRPr sz="3600" dirty="0">
              <a:latin typeface="Times New Roman" pitchFamily="18" charset="0"/>
              <a:cs typeface="Times New Roman" pitchFamily="18" charset="0"/>
            </a:endParaRPr>
          </a:p>
        </p:txBody>
      </p:sp>
      <p:pic>
        <p:nvPicPr>
          <p:cNvPr id="45060" name="Picture 4" descr="Resultado de imagem para shore crab"/>
          <p:cNvPicPr>
            <a:picLocks noChangeAspect="1" noChangeArrowheads="1"/>
          </p:cNvPicPr>
          <p:nvPr/>
        </p:nvPicPr>
        <p:blipFill>
          <a:blip r:embed="rId2" cstate="print"/>
          <a:srcRect/>
          <a:stretch>
            <a:fillRect/>
          </a:stretch>
        </p:blipFill>
        <p:spPr bwMode="auto">
          <a:xfrm>
            <a:off x="179683" y="1600200"/>
            <a:ext cx="5535317" cy="3352800"/>
          </a:xfrm>
          <a:prstGeom prst="rect">
            <a:avLst/>
          </a:prstGeom>
          <a:noFill/>
        </p:spPr>
      </p:pic>
      <p:pic>
        <p:nvPicPr>
          <p:cNvPr id="6" name="Picture 2" descr="PSM V78 D537 Carapace of the shore crab carcinus maenas.png"/>
          <p:cNvPicPr>
            <a:picLocks noChangeAspect="1" noChangeArrowheads="1"/>
          </p:cNvPicPr>
          <p:nvPr/>
        </p:nvPicPr>
        <p:blipFill>
          <a:blip r:embed="rId3" cstate="print"/>
          <a:srcRect/>
          <a:stretch>
            <a:fillRect/>
          </a:stretch>
        </p:blipFill>
        <p:spPr bwMode="auto">
          <a:xfrm>
            <a:off x="5562600" y="2009170"/>
            <a:ext cx="3124200" cy="263903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Resultado de imagem para Karl Pearson"/>
          <p:cNvPicPr>
            <a:picLocks noChangeAspect="1" noChangeArrowheads="1"/>
          </p:cNvPicPr>
          <p:nvPr/>
        </p:nvPicPr>
        <p:blipFill>
          <a:blip r:embed="rId2" cstate="print"/>
          <a:srcRect/>
          <a:stretch>
            <a:fillRect/>
          </a:stretch>
        </p:blipFill>
        <p:spPr bwMode="auto">
          <a:xfrm>
            <a:off x="2514600" y="1"/>
            <a:ext cx="6529054" cy="6858000"/>
          </a:xfrm>
          <a:prstGeom prst="rect">
            <a:avLst/>
          </a:prstGeom>
          <a:noFill/>
        </p:spPr>
      </p:pic>
      <p:sp>
        <p:nvSpPr>
          <p:cNvPr id="3" name="CustomShape 1"/>
          <p:cNvSpPr/>
          <p:nvPr/>
        </p:nvSpPr>
        <p:spPr>
          <a:xfrm>
            <a:off x="0" y="839640"/>
            <a:ext cx="28194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Pearson and statistical thinking in evolution</a:t>
            </a:r>
            <a:endParaRPr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304800" y="228600"/>
            <a:ext cx="8445269" cy="6307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depicts the parental and two subsequent generations studied by Mendel.  F stands for filial in Latin, thus he calld them the F1 and F2 generations, respectively.  Note that the experimental cross in the center yields a 3:1 phenotypic ratio in the F2 generation."/>
          <p:cNvPicPr>
            <a:picLocks noChangeAspect="1" noChangeArrowheads="1"/>
          </p:cNvPicPr>
          <p:nvPr/>
        </p:nvPicPr>
        <p:blipFill>
          <a:blip r:embed="rId2" cstate="print"/>
          <a:srcRect/>
          <a:stretch>
            <a:fillRect/>
          </a:stretch>
        </p:blipFill>
        <p:spPr bwMode="auto">
          <a:xfrm>
            <a:off x="4191000" y="-13213"/>
            <a:ext cx="4953000" cy="6871213"/>
          </a:xfrm>
          <a:prstGeom prst="rect">
            <a:avLst/>
          </a:prstGeom>
          <a:noFill/>
        </p:spPr>
      </p:pic>
      <p:sp>
        <p:nvSpPr>
          <p:cNvPr id="3" name="CustomShape 1"/>
          <p:cNvSpPr/>
          <p:nvPr/>
        </p:nvSpPr>
        <p:spPr>
          <a:xfrm>
            <a:off x="-152400" y="609600"/>
            <a:ext cx="48768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Redescovery of Mendelian </a:t>
            </a:r>
            <a:r>
              <a:rPr lang="pt-BR" sz="3600" dirty="0" smtClean="0">
                <a:latin typeface="Times New Roman" pitchFamily="18" charset="0"/>
                <a:cs typeface="Times New Roman" pitchFamily="18" charset="0"/>
              </a:rPr>
              <a:t>Genetics</a:t>
            </a:r>
          </a:p>
          <a:p>
            <a:pPr algn="ctr">
              <a:lnSpc>
                <a:spcPct val="100000"/>
              </a:lnSpc>
            </a:pPr>
            <a:r>
              <a:rPr lang="pt-BR" sz="3600" dirty="0" smtClean="0">
                <a:latin typeface="Times New Roman" pitchFamily="18" charset="0"/>
                <a:cs typeface="Times New Roman" pitchFamily="18" charset="0"/>
              </a:rPr>
              <a:t>(1900)</a:t>
            </a:r>
            <a:endParaRPr sz="3600" dirty="0">
              <a:latin typeface="Times New Roman" pitchFamily="18" charset="0"/>
              <a:cs typeface="Times New Roman" pitchFamily="18" charset="0"/>
            </a:endParaRPr>
          </a:p>
        </p:txBody>
      </p:sp>
      <p:pic>
        <p:nvPicPr>
          <p:cNvPr id="15362" name="Picture 2" descr="Resultado de imagem para gregor mendel o pai da genética"/>
          <p:cNvPicPr>
            <a:picLocks noChangeAspect="1" noChangeArrowheads="1"/>
          </p:cNvPicPr>
          <p:nvPr/>
        </p:nvPicPr>
        <p:blipFill>
          <a:blip r:embed="rId3" cstate="print"/>
          <a:srcRect/>
          <a:stretch>
            <a:fillRect/>
          </a:stretch>
        </p:blipFill>
        <p:spPr bwMode="auto">
          <a:xfrm>
            <a:off x="914400" y="2286000"/>
            <a:ext cx="2345004" cy="31242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Punnett squares showing the genotype and phenotype for the F1 and F2 generations"/>
          <p:cNvPicPr>
            <a:picLocks noChangeAspect="1" noChangeArrowheads="1"/>
          </p:cNvPicPr>
          <p:nvPr/>
        </p:nvPicPr>
        <p:blipFill>
          <a:blip r:embed="rId2" cstate="print"/>
          <a:srcRect/>
          <a:stretch>
            <a:fillRect/>
          </a:stretch>
        </p:blipFill>
        <p:spPr bwMode="auto">
          <a:xfrm>
            <a:off x="0" y="1266826"/>
            <a:ext cx="9144000" cy="5067300"/>
          </a:xfrm>
          <a:prstGeom prst="rect">
            <a:avLst/>
          </a:prstGeom>
          <a:noFill/>
        </p:spPr>
      </p:pic>
      <p:sp>
        <p:nvSpPr>
          <p:cNvPr id="3" name="CustomShape 1"/>
          <p:cNvSpPr/>
          <p:nvPr/>
        </p:nvSpPr>
        <p:spPr>
          <a:xfrm>
            <a:off x="228600" y="304800"/>
            <a:ext cx="72390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Discontinous variation and Independent segregation</a:t>
            </a:r>
            <a:endParaRPr sz="3600"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762000" y="304800"/>
            <a:ext cx="72390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Biometricians </a:t>
            </a:r>
            <a:r>
              <a:rPr lang="pt-BR" sz="3600" dirty="0" smtClean="0">
                <a:latin typeface="Times New Roman" pitchFamily="18" charset="0"/>
                <a:cs typeface="Times New Roman" pitchFamily="18" charset="0"/>
              </a:rPr>
              <a:t>X Mendelians or</a:t>
            </a:r>
          </a:p>
          <a:p>
            <a:pPr algn="ctr">
              <a:lnSpc>
                <a:spcPct val="100000"/>
              </a:lnSpc>
            </a:pPr>
            <a:r>
              <a:rPr lang="pt-BR" sz="3600" dirty="0" smtClean="0">
                <a:latin typeface="Times New Roman" pitchFamily="18" charset="0"/>
                <a:cs typeface="Times New Roman" pitchFamily="18" charset="0"/>
              </a:rPr>
              <a:t>Selectionists X Mutationists</a:t>
            </a:r>
            <a:endParaRPr sz="3600" dirty="0">
              <a:latin typeface="Times New Roman" pitchFamily="18" charset="0"/>
              <a:cs typeface="Times New Roman" pitchFamily="18" charset="0"/>
            </a:endParaRPr>
          </a:p>
        </p:txBody>
      </p:sp>
      <p:pic>
        <p:nvPicPr>
          <p:cNvPr id="47106" name="Picture 2" descr="Resultado de imagem para macro mutations fasciation"/>
          <p:cNvPicPr>
            <a:picLocks noChangeAspect="1" noChangeArrowheads="1"/>
          </p:cNvPicPr>
          <p:nvPr/>
        </p:nvPicPr>
        <p:blipFill>
          <a:blip r:embed="rId2" cstate="print"/>
          <a:srcRect/>
          <a:stretch>
            <a:fillRect/>
          </a:stretch>
        </p:blipFill>
        <p:spPr bwMode="auto">
          <a:xfrm>
            <a:off x="4876800" y="1752600"/>
            <a:ext cx="3392424" cy="4800600"/>
          </a:xfrm>
          <a:prstGeom prst="rect">
            <a:avLst/>
          </a:prstGeom>
          <a:noFill/>
        </p:spPr>
      </p:pic>
      <p:pic>
        <p:nvPicPr>
          <p:cNvPr id="47108" name="Picture 4"/>
          <p:cNvPicPr>
            <a:picLocks noChangeAspect="1" noChangeArrowheads="1"/>
          </p:cNvPicPr>
          <p:nvPr/>
        </p:nvPicPr>
        <p:blipFill>
          <a:blip r:embed="rId3" cstate="print"/>
          <a:srcRect/>
          <a:stretch>
            <a:fillRect/>
          </a:stretch>
        </p:blipFill>
        <p:spPr bwMode="auto">
          <a:xfrm>
            <a:off x="204861" y="1676400"/>
            <a:ext cx="4089327" cy="2362200"/>
          </a:xfrm>
          <a:prstGeom prst="rect">
            <a:avLst/>
          </a:prstGeom>
          <a:noFill/>
          <a:ln w="9525">
            <a:noFill/>
            <a:miter lim="800000"/>
            <a:headEnd/>
            <a:tailEnd/>
          </a:ln>
          <a:effectLst/>
        </p:spPr>
      </p:pic>
      <p:pic>
        <p:nvPicPr>
          <p:cNvPr id="47109" name="Picture 5"/>
          <p:cNvPicPr>
            <a:picLocks noChangeAspect="1" noChangeArrowheads="1"/>
          </p:cNvPicPr>
          <p:nvPr/>
        </p:nvPicPr>
        <p:blipFill>
          <a:blip r:embed="rId4" cstate="print"/>
          <a:srcRect/>
          <a:stretch>
            <a:fillRect/>
          </a:stretch>
        </p:blipFill>
        <p:spPr bwMode="auto">
          <a:xfrm>
            <a:off x="609600" y="4267200"/>
            <a:ext cx="3770328" cy="24384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482540" y="1395413"/>
            <a:ext cx="8432859" cy="5342479"/>
          </a:xfrm>
          <a:prstGeom prst="rect">
            <a:avLst/>
          </a:prstGeom>
          <a:noFill/>
          <a:ln w="9525">
            <a:noFill/>
            <a:miter lim="800000"/>
            <a:headEnd/>
            <a:tailEnd/>
          </a:ln>
        </p:spPr>
      </p:pic>
      <p:sp>
        <p:nvSpPr>
          <p:cNvPr id="3" name="CustomShape 1"/>
          <p:cNvSpPr/>
          <p:nvPr/>
        </p:nvSpPr>
        <p:spPr>
          <a:xfrm>
            <a:off x="228600" y="152400"/>
            <a:ext cx="78486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Fisher and Multiple Loci of Small </a:t>
            </a:r>
            <a:r>
              <a:rPr lang="pt-BR" sz="3600" dirty="0" smtClean="0">
                <a:latin typeface="Times New Roman" pitchFamily="18" charset="0"/>
                <a:cs typeface="Times New Roman" pitchFamily="18" charset="0"/>
              </a:rPr>
              <a:t>Effect</a:t>
            </a:r>
          </a:p>
          <a:p>
            <a:pPr>
              <a:lnSpc>
                <a:spcPct val="100000"/>
              </a:lnSpc>
            </a:pPr>
            <a:r>
              <a:rPr lang="pt-BR" sz="3600" dirty="0" smtClean="0">
                <a:latin typeface="Times New Roman" pitchFamily="18" charset="0"/>
                <a:cs typeface="Times New Roman" pitchFamily="18" charset="0"/>
              </a:rPr>
              <a:t>(1930)</a:t>
            </a:r>
            <a:endParaRPr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28600" y="76200"/>
            <a:ext cx="78486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Fisher and Variance Partitioning</a:t>
            </a:r>
            <a:endParaRPr sz="3600" dirty="0">
              <a:latin typeface="Times New Roman" pitchFamily="18" charset="0"/>
              <a:cs typeface="Times New Roman" pitchFamily="18" charset="0"/>
            </a:endParaRPr>
          </a:p>
        </p:txBody>
      </p:sp>
      <p:pic>
        <p:nvPicPr>
          <p:cNvPr id="48132" name="Picture 4" descr="https://upload.wikimedia.org/wikipedia/en/thumb/3/35/Additive_and_Dominance_Effects.png/800px-Additive_and_Dominance_Effects.png"/>
          <p:cNvPicPr>
            <a:picLocks noChangeAspect="1" noChangeArrowheads="1"/>
          </p:cNvPicPr>
          <p:nvPr/>
        </p:nvPicPr>
        <p:blipFill>
          <a:blip r:embed="rId2" cstate="print"/>
          <a:srcRect/>
          <a:stretch>
            <a:fillRect/>
          </a:stretch>
        </p:blipFill>
        <p:spPr bwMode="auto">
          <a:xfrm>
            <a:off x="3653748" y="1143000"/>
            <a:ext cx="5261652" cy="5334000"/>
          </a:xfrm>
          <a:prstGeom prst="rect">
            <a:avLst/>
          </a:prstGeom>
          <a:noFill/>
        </p:spPr>
      </p:pic>
      <p:sp>
        <p:nvSpPr>
          <p:cNvPr id="5" name="CustomShape 1"/>
          <p:cNvSpPr/>
          <p:nvPr/>
        </p:nvSpPr>
        <p:spPr>
          <a:xfrm>
            <a:off x="0" y="1600200"/>
            <a:ext cx="3810000" cy="1905000"/>
          </a:xfrm>
          <a:prstGeom prst="rect">
            <a:avLst/>
          </a:prstGeom>
        </p:spPr>
        <p:txBody>
          <a:bodyPr lIns="90000" tIns="45000" rIns="90000" bIns="45000" anchor="ctr"/>
          <a:lstStyle/>
          <a:p>
            <a:pPr algn="ctr">
              <a:lnSpc>
                <a:spcPct val="100000"/>
              </a:lnSpc>
            </a:pPr>
            <a:r>
              <a:rPr lang="pt-BR" sz="2800" dirty="0" smtClean="0">
                <a:latin typeface="Times New Roman" pitchFamily="18" charset="0"/>
                <a:cs typeface="Times New Roman" pitchFamily="18" charset="0"/>
              </a:rPr>
              <a:t>V</a:t>
            </a:r>
            <a:r>
              <a:rPr lang="pt-BR" sz="2000" dirty="0" smtClean="0">
                <a:latin typeface="Times New Roman" pitchFamily="18" charset="0"/>
                <a:cs typeface="Times New Roman" pitchFamily="18" charset="0"/>
              </a:rPr>
              <a:t>P</a:t>
            </a:r>
            <a:r>
              <a:rPr lang="pt-BR" sz="2800" dirty="0" smtClean="0">
                <a:latin typeface="Times New Roman" pitchFamily="18" charset="0"/>
                <a:cs typeface="Times New Roman" pitchFamily="18" charset="0"/>
              </a:rPr>
              <a:t> = V</a:t>
            </a:r>
            <a:r>
              <a:rPr lang="pt-BR" sz="2000" dirty="0" smtClean="0">
                <a:latin typeface="Times New Roman" pitchFamily="18" charset="0"/>
                <a:cs typeface="Times New Roman" pitchFamily="18" charset="0"/>
              </a:rPr>
              <a:t>G</a:t>
            </a:r>
            <a:r>
              <a:rPr lang="pt-BR" sz="2800" dirty="0" smtClean="0">
                <a:latin typeface="Times New Roman" pitchFamily="18" charset="0"/>
                <a:cs typeface="Times New Roman" pitchFamily="18" charset="0"/>
              </a:rPr>
              <a:t> + V</a:t>
            </a:r>
            <a:r>
              <a:rPr lang="pt-BR" sz="2000" dirty="0" smtClean="0">
                <a:latin typeface="Times New Roman" pitchFamily="18" charset="0"/>
                <a:cs typeface="Times New Roman" pitchFamily="18" charset="0"/>
              </a:rPr>
              <a:t>E</a:t>
            </a:r>
            <a:endParaRPr lang="pt-BR" sz="2800" dirty="0" smtClean="0">
              <a:latin typeface="Times New Roman" pitchFamily="18" charset="0"/>
              <a:cs typeface="Times New Roman" pitchFamily="18" charset="0"/>
            </a:endParaRPr>
          </a:p>
          <a:p>
            <a:pPr algn="ctr">
              <a:lnSpc>
                <a:spcPct val="100000"/>
              </a:lnSpc>
            </a:pPr>
            <a:endParaRPr lang="pt-BR" sz="2800" dirty="0" smtClean="0">
              <a:latin typeface="Times New Roman" pitchFamily="18" charset="0"/>
              <a:cs typeface="Times New Roman" pitchFamily="18" charset="0"/>
            </a:endParaRPr>
          </a:p>
          <a:p>
            <a:pPr algn="ctr">
              <a:lnSpc>
                <a:spcPct val="100000"/>
              </a:lnSpc>
            </a:pPr>
            <a:r>
              <a:rPr lang="pt-BR" sz="2800" dirty="0" smtClean="0">
                <a:latin typeface="Times New Roman" pitchFamily="18" charset="0"/>
                <a:cs typeface="Times New Roman" pitchFamily="18" charset="0"/>
              </a:rPr>
              <a:t>V</a:t>
            </a:r>
            <a:r>
              <a:rPr lang="pt-BR" sz="2000" dirty="0" smtClean="0">
                <a:latin typeface="Times New Roman" pitchFamily="18" charset="0"/>
                <a:cs typeface="Times New Roman" pitchFamily="18" charset="0"/>
              </a:rPr>
              <a:t>G</a:t>
            </a:r>
            <a:r>
              <a:rPr lang="pt-BR" sz="2800" dirty="0" smtClean="0">
                <a:latin typeface="Times New Roman" pitchFamily="18" charset="0"/>
                <a:cs typeface="Times New Roman" pitchFamily="18" charset="0"/>
              </a:rPr>
              <a:t> = </a:t>
            </a:r>
            <a:r>
              <a:rPr lang="pt-BR" sz="2800" dirty="0" smtClean="0">
                <a:solidFill>
                  <a:srgbClr val="C00000"/>
                </a:solidFill>
                <a:latin typeface="Times New Roman" pitchFamily="18" charset="0"/>
                <a:cs typeface="Times New Roman" pitchFamily="18" charset="0"/>
              </a:rPr>
              <a:t>V</a:t>
            </a:r>
            <a:r>
              <a:rPr lang="pt-BR" sz="2000" dirty="0" smtClean="0">
                <a:solidFill>
                  <a:srgbClr val="C00000"/>
                </a:solidFill>
                <a:latin typeface="Times New Roman" pitchFamily="18" charset="0"/>
                <a:cs typeface="Times New Roman" pitchFamily="18" charset="0"/>
              </a:rPr>
              <a:t>A</a:t>
            </a:r>
            <a:r>
              <a:rPr lang="pt-BR" sz="2800" dirty="0" smtClean="0">
                <a:latin typeface="Times New Roman" pitchFamily="18" charset="0"/>
                <a:cs typeface="Times New Roman" pitchFamily="18" charset="0"/>
              </a:rPr>
              <a:t> + V</a:t>
            </a:r>
            <a:r>
              <a:rPr lang="pt-BR" sz="2000" dirty="0" smtClean="0">
                <a:latin typeface="Times New Roman" pitchFamily="18" charset="0"/>
                <a:cs typeface="Times New Roman" pitchFamily="18" charset="0"/>
              </a:rPr>
              <a:t>D</a:t>
            </a:r>
            <a:r>
              <a:rPr lang="pt-BR" sz="2800" dirty="0" smtClean="0">
                <a:latin typeface="Times New Roman" pitchFamily="18" charset="0"/>
                <a:cs typeface="Times New Roman" pitchFamily="18" charset="0"/>
              </a:rPr>
              <a:t> + V</a:t>
            </a:r>
            <a:r>
              <a:rPr lang="pt-BR" sz="2000" dirty="0" smtClean="0">
                <a:latin typeface="Times New Roman" pitchFamily="18" charset="0"/>
                <a:cs typeface="Times New Roman" pitchFamily="18" charset="0"/>
              </a:rPr>
              <a:t>I</a:t>
            </a:r>
            <a:endParaRPr lang="pt-BR" sz="2800" dirty="0" smtClean="0">
              <a:latin typeface="Times New Roman" pitchFamily="18" charset="0"/>
              <a:cs typeface="Times New Roman" pitchFamily="18" charset="0"/>
            </a:endParaRPr>
          </a:p>
          <a:p>
            <a:pPr algn="ctr">
              <a:lnSpc>
                <a:spcPct val="100000"/>
              </a:lnSpc>
            </a:pPr>
            <a:endParaRPr lang="pt-BR" sz="2800" dirty="0" smtClean="0">
              <a:latin typeface="Times New Roman" pitchFamily="18" charset="0"/>
              <a:cs typeface="Times New Roman" pitchFamily="18" charset="0"/>
            </a:endParaRPr>
          </a:p>
          <a:p>
            <a:pPr algn="ctr">
              <a:lnSpc>
                <a:spcPct val="100000"/>
              </a:lnSpc>
            </a:pPr>
            <a:endParaRPr sz="2800" dirty="0">
              <a:latin typeface="Times New Roman" pitchFamily="18" charset="0"/>
              <a:cs typeface="Times New Roman" pitchFamily="18" charset="0"/>
            </a:endParaRPr>
          </a:p>
        </p:txBody>
      </p:sp>
      <p:cxnSp>
        <p:nvCxnSpPr>
          <p:cNvPr id="7" name="Straight Arrow Connector 6"/>
          <p:cNvCxnSpPr/>
          <p:nvPr/>
        </p:nvCxnSpPr>
        <p:spPr>
          <a:xfrm>
            <a:off x="1447800" y="3200400"/>
            <a:ext cx="76200" cy="762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8" name="CustomShape 1"/>
          <p:cNvSpPr/>
          <p:nvPr/>
        </p:nvSpPr>
        <p:spPr>
          <a:xfrm>
            <a:off x="-304800" y="4343400"/>
            <a:ext cx="4267200" cy="1905000"/>
          </a:xfrm>
          <a:prstGeom prst="rect">
            <a:avLst/>
          </a:prstGeom>
        </p:spPr>
        <p:txBody>
          <a:bodyPr lIns="90000" tIns="45000" rIns="90000" bIns="45000" anchor="ctr"/>
          <a:lstStyle/>
          <a:p>
            <a:pPr algn="ctr">
              <a:lnSpc>
                <a:spcPct val="100000"/>
              </a:lnSpc>
            </a:pPr>
            <a:r>
              <a:rPr lang="pt-BR" sz="2400" dirty="0" smtClean="0">
                <a:solidFill>
                  <a:srgbClr val="C00000"/>
                </a:solidFill>
                <a:latin typeface="Times New Roman" pitchFamily="18" charset="0"/>
                <a:cs typeface="Times New Roman" pitchFamily="18" charset="0"/>
              </a:rPr>
              <a:t>Aditive variance</a:t>
            </a:r>
          </a:p>
          <a:p>
            <a:pPr algn="ctr">
              <a:lnSpc>
                <a:spcPct val="100000"/>
              </a:lnSpc>
            </a:pPr>
            <a:r>
              <a:rPr lang="pt-BR" sz="2400" dirty="0" smtClean="0">
                <a:latin typeface="Times New Roman" pitchFamily="18" charset="0"/>
                <a:cs typeface="Times New Roman" pitchFamily="18" charset="0"/>
              </a:rPr>
              <a:t> =</a:t>
            </a:r>
          </a:p>
          <a:p>
            <a:pPr algn="ctr">
              <a:lnSpc>
                <a:spcPct val="100000"/>
              </a:lnSpc>
            </a:pPr>
            <a:r>
              <a:rPr lang="pt-BR" sz="2400" dirty="0" smtClean="0">
                <a:solidFill>
                  <a:srgbClr val="C00000"/>
                </a:solidFill>
                <a:latin typeface="Times New Roman" pitchFamily="18" charset="0"/>
                <a:cs typeface="Times New Roman" pitchFamily="18" charset="0"/>
              </a:rPr>
              <a:t>Variance in breeding values </a:t>
            </a:r>
          </a:p>
          <a:p>
            <a:pPr algn="ctr">
              <a:lnSpc>
                <a:spcPct val="100000"/>
              </a:lnSpc>
            </a:pPr>
            <a:r>
              <a:rPr lang="pt-BR" sz="2400" dirty="0" smtClean="0">
                <a:latin typeface="Times New Roman" pitchFamily="18" charset="0"/>
                <a:cs typeface="Times New Roman" pitchFamily="18" charset="0"/>
              </a:rPr>
              <a:t>=</a:t>
            </a:r>
          </a:p>
          <a:p>
            <a:pPr algn="ctr">
              <a:lnSpc>
                <a:spcPct val="100000"/>
              </a:lnSpc>
            </a:pPr>
            <a:r>
              <a:rPr lang="pt-BR" sz="2400" dirty="0" smtClean="0">
                <a:solidFill>
                  <a:srgbClr val="C00000"/>
                </a:solidFill>
                <a:latin typeface="Times New Roman" pitchFamily="18" charset="0"/>
                <a:cs typeface="Times New Roman" pitchFamily="18" charset="0"/>
              </a:rPr>
              <a:t>Sum of allele’s mean effects</a:t>
            </a:r>
          </a:p>
          <a:p>
            <a:pPr algn="ctr">
              <a:lnSpc>
                <a:spcPct val="100000"/>
              </a:lnSpc>
            </a:pPr>
            <a:r>
              <a:rPr lang="pt-BR" sz="2400" dirty="0" smtClean="0">
                <a:latin typeface="Times New Roman" pitchFamily="18" charset="0"/>
                <a:cs typeface="Times New Roman" pitchFamily="18" charset="0"/>
              </a:rPr>
              <a:t> = </a:t>
            </a:r>
          </a:p>
          <a:p>
            <a:pPr algn="ctr">
              <a:lnSpc>
                <a:spcPct val="100000"/>
              </a:lnSpc>
            </a:pPr>
            <a:r>
              <a:rPr lang="pt-BR" sz="2400" dirty="0" smtClean="0">
                <a:solidFill>
                  <a:srgbClr val="C00000"/>
                </a:solidFill>
                <a:latin typeface="Times New Roman" pitchFamily="18" charset="0"/>
                <a:cs typeface="Times New Roman" pitchFamily="18" charset="0"/>
              </a:rPr>
              <a:t>Heritable variance</a:t>
            </a:r>
          </a:p>
          <a:p>
            <a:pPr algn="ctr">
              <a:lnSpc>
                <a:spcPct val="100000"/>
              </a:lnSpc>
            </a:pPr>
            <a:endParaRPr lang="pt-BR" sz="2400" dirty="0" smtClean="0">
              <a:latin typeface="Times New Roman" pitchFamily="18" charset="0"/>
              <a:cs typeface="Times New Roman" pitchFamily="18" charset="0"/>
            </a:endParaRPr>
          </a:p>
          <a:p>
            <a:pPr algn="ctr">
              <a:lnSpc>
                <a:spcPct val="100000"/>
              </a:lnSpc>
            </a:pP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p:cNvSpPr/>
          <p:nvPr/>
        </p:nvSpPr>
        <p:spPr>
          <a:xfrm>
            <a:off x="228600" y="76200"/>
            <a:ext cx="78486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Haldane and the Pepper moths</a:t>
            </a:r>
            <a:endParaRPr sz="3600" dirty="0">
              <a:latin typeface="Times New Roman" pitchFamily="18" charset="0"/>
              <a:cs typeface="Times New Roman" pitchFamily="18" charset="0"/>
            </a:endParaRPr>
          </a:p>
        </p:txBody>
      </p:sp>
      <p:sp>
        <p:nvSpPr>
          <p:cNvPr id="12290" name="AutoShape 2" descr="Image result for Haldane moth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298" name="Picture 10" descr="Image result for peppered moth evolution"/>
          <p:cNvPicPr>
            <a:picLocks noChangeAspect="1" noChangeArrowheads="1"/>
          </p:cNvPicPr>
          <p:nvPr/>
        </p:nvPicPr>
        <p:blipFill>
          <a:blip r:embed="rId2" cstate="print"/>
          <a:srcRect/>
          <a:stretch>
            <a:fillRect/>
          </a:stretch>
        </p:blipFill>
        <p:spPr bwMode="auto">
          <a:xfrm>
            <a:off x="346416" y="1117178"/>
            <a:ext cx="8492784" cy="5664622"/>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0" y="304800"/>
            <a:ext cx="27432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Haldane and Natural Selection </a:t>
            </a:r>
            <a:endParaRPr sz="3600" dirty="0">
              <a:latin typeface="Times New Roman" pitchFamily="18" charset="0"/>
              <a:cs typeface="Times New Roman" pitchFamily="18" charset="0"/>
            </a:endParaRPr>
          </a:p>
        </p:txBody>
      </p:sp>
      <p:pic>
        <p:nvPicPr>
          <p:cNvPr id="50180" name="Picture 4" descr="Image result for peppered moth experiment"/>
          <p:cNvPicPr>
            <a:picLocks noChangeAspect="1" noChangeArrowheads="1"/>
          </p:cNvPicPr>
          <p:nvPr/>
        </p:nvPicPr>
        <p:blipFill>
          <a:blip r:embed="rId2" cstate="print"/>
          <a:srcRect/>
          <a:stretch>
            <a:fillRect/>
          </a:stretch>
        </p:blipFill>
        <p:spPr bwMode="auto">
          <a:xfrm>
            <a:off x="2838450" y="3790950"/>
            <a:ext cx="5772150" cy="3067050"/>
          </a:xfrm>
          <a:prstGeom prst="rect">
            <a:avLst/>
          </a:prstGeom>
          <a:noFill/>
        </p:spPr>
      </p:pic>
      <p:pic>
        <p:nvPicPr>
          <p:cNvPr id="50182" name="Picture 6" descr="Related image"/>
          <p:cNvPicPr>
            <a:picLocks noChangeAspect="1" noChangeArrowheads="1"/>
          </p:cNvPicPr>
          <p:nvPr/>
        </p:nvPicPr>
        <p:blipFill>
          <a:blip r:embed="rId3" cstate="print"/>
          <a:srcRect/>
          <a:stretch>
            <a:fillRect/>
          </a:stretch>
        </p:blipFill>
        <p:spPr bwMode="auto">
          <a:xfrm>
            <a:off x="2514600" y="436245"/>
            <a:ext cx="6400800" cy="3440431"/>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genestogenomes.org/wp-content/uploads/2016/01/Wright-sketch-2-700px.jpg"/>
          <p:cNvPicPr>
            <a:picLocks noChangeAspect="1" noChangeArrowheads="1"/>
          </p:cNvPicPr>
          <p:nvPr/>
        </p:nvPicPr>
        <p:blipFill>
          <a:blip r:embed="rId2" cstate="print"/>
          <a:srcRect/>
          <a:stretch>
            <a:fillRect/>
          </a:stretch>
        </p:blipFill>
        <p:spPr bwMode="auto">
          <a:xfrm>
            <a:off x="-15391" y="152400"/>
            <a:ext cx="9159392" cy="64770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ttp://www.genetics.org/content/16/2/97.extract.jpg"/>
          <p:cNvPicPr>
            <a:picLocks noChangeAspect="1" noChangeArrowheads="1"/>
          </p:cNvPicPr>
          <p:nvPr/>
        </p:nvPicPr>
        <p:blipFill>
          <a:blip r:embed="rId2" cstate="print"/>
          <a:srcRect/>
          <a:stretch>
            <a:fillRect/>
          </a:stretch>
        </p:blipFill>
        <p:spPr bwMode="auto">
          <a:xfrm>
            <a:off x="2286000" y="-676275"/>
            <a:ext cx="5181600" cy="8014765"/>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28600" y="-76200"/>
            <a:ext cx="78486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Wright and Epistasis</a:t>
            </a:r>
            <a:endParaRPr sz="3600" dirty="0">
              <a:latin typeface="Times New Roman" pitchFamily="18" charset="0"/>
              <a:cs typeface="Times New Roman" pitchFamily="18" charset="0"/>
            </a:endParaRPr>
          </a:p>
        </p:txBody>
      </p:sp>
      <p:pic>
        <p:nvPicPr>
          <p:cNvPr id="51205" name="Picture 5" descr="Related image"/>
          <p:cNvPicPr>
            <a:picLocks noChangeAspect="1" noChangeArrowheads="1"/>
          </p:cNvPicPr>
          <p:nvPr/>
        </p:nvPicPr>
        <p:blipFill>
          <a:blip r:embed="rId2" cstate="print"/>
          <a:srcRect/>
          <a:stretch>
            <a:fillRect/>
          </a:stretch>
        </p:blipFill>
        <p:spPr bwMode="auto">
          <a:xfrm>
            <a:off x="685800" y="914400"/>
            <a:ext cx="7991475" cy="54864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hapter 2 on the origin of species"/>
          <p:cNvPicPr>
            <a:picLocks noChangeAspect="1" noChangeArrowheads="1"/>
          </p:cNvPicPr>
          <p:nvPr/>
        </p:nvPicPr>
        <p:blipFill>
          <a:blip r:embed="rId2" cstate="print"/>
          <a:srcRect/>
          <a:stretch>
            <a:fillRect/>
          </a:stretch>
        </p:blipFill>
        <p:spPr bwMode="auto">
          <a:xfrm>
            <a:off x="4343400" y="0"/>
            <a:ext cx="4198775" cy="6858000"/>
          </a:xfrm>
          <a:prstGeom prst="rect">
            <a:avLst/>
          </a:prstGeom>
          <a:noFill/>
        </p:spPr>
      </p:pic>
      <p:pic>
        <p:nvPicPr>
          <p:cNvPr id="2052" name="Picture 4" descr="Origin of Species title page.jpg"/>
          <p:cNvPicPr>
            <a:picLocks noChangeAspect="1" noChangeArrowheads="1"/>
          </p:cNvPicPr>
          <p:nvPr/>
        </p:nvPicPr>
        <p:blipFill>
          <a:blip r:embed="rId3" cstate="print"/>
          <a:srcRect/>
          <a:stretch>
            <a:fillRect/>
          </a:stretch>
        </p:blipFill>
        <p:spPr bwMode="auto">
          <a:xfrm>
            <a:off x="304800" y="228600"/>
            <a:ext cx="3964299" cy="63627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2" cstate="print"/>
          <a:stretch>
            <a:fillRect/>
          </a:stretch>
        </p:blipFill>
        <p:spPr>
          <a:xfrm>
            <a:off x="3352800" y="1995480"/>
            <a:ext cx="5408640" cy="3948120"/>
          </a:xfrm>
          <a:prstGeom prst="rect">
            <a:avLst/>
          </a:prstGeom>
        </p:spPr>
      </p:pic>
      <p:pic>
        <p:nvPicPr>
          <p:cNvPr id="4" name="Picture 4"/>
          <p:cNvPicPr/>
          <p:nvPr/>
        </p:nvPicPr>
        <p:blipFill>
          <a:blip r:embed="rId3" cstate="print"/>
          <a:stretch>
            <a:fillRect/>
          </a:stretch>
        </p:blipFill>
        <p:spPr>
          <a:xfrm>
            <a:off x="457200" y="1896240"/>
            <a:ext cx="2617920" cy="3971160"/>
          </a:xfrm>
          <a:prstGeom prst="rect">
            <a:avLst/>
          </a:prstGeom>
        </p:spPr>
      </p:pic>
      <p:sp>
        <p:nvSpPr>
          <p:cNvPr id="7" name="CustomShape 1"/>
          <p:cNvSpPr/>
          <p:nvPr/>
        </p:nvSpPr>
        <p:spPr>
          <a:xfrm>
            <a:off x="228600" y="77640"/>
            <a:ext cx="85344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Waddington and the Epigenetic </a:t>
            </a:r>
            <a:r>
              <a:rPr lang="pt-BR" sz="3600" dirty="0" smtClean="0">
                <a:latin typeface="Times New Roman" pitchFamily="18" charset="0"/>
                <a:cs typeface="Times New Roman" pitchFamily="18" charset="0"/>
              </a:rPr>
              <a:t>Landscape</a:t>
            </a:r>
          </a:p>
          <a:p>
            <a:pPr>
              <a:lnSpc>
                <a:spcPct val="100000"/>
              </a:lnSpc>
            </a:pPr>
            <a:r>
              <a:rPr lang="pt-BR" sz="3600" dirty="0" smtClean="0">
                <a:latin typeface="Times New Roman" pitchFamily="18" charset="0"/>
                <a:cs typeface="Times New Roman" pitchFamily="18" charset="0"/>
              </a:rPr>
              <a:t>(1942)</a:t>
            </a:r>
            <a:endParaRPr sz="3600" dirty="0">
              <a:latin typeface="Times New Roman" pitchFamily="18" charset="0"/>
              <a:cs typeface="Times New Roman" pitchFamily="18" charset="0"/>
            </a:endParaRPr>
          </a:p>
        </p:txBody>
      </p:sp>
      <p:sp>
        <p:nvSpPr>
          <p:cNvPr id="8" name="CustomShape 1"/>
          <p:cNvSpPr/>
          <p:nvPr/>
        </p:nvSpPr>
        <p:spPr>
          <a:xfrm>
            <a:off x="3200400" y="5716440"/>
            <a:ext cx="5867400" cy="1141560"/>
          </a:xfrm>
          <a:prstGeom prst="rect">
            <a:avLst/>
          </a:prstGeom>
        </p:spPr>
        <p:txBody>
          <a:bodyPr lIns="90000" tIns="45000" rIns="90000" bIns="45000" anchor="ctr"/>
          <a:lstStyle/>
          <a:p>
            <a:pPr algn="ctr">
              <a:lnSpc>
                <a:spcPct val="100000"/>
              </a:lnSpc>
            </a:pPr>
            <a:r>
              <a:rPr lang="pt-BR" sz="2400" dirty="0" smtClean="0">
                <a:latin typeface="Times New Roman" pitchFamily="18" charset="0"/>
                <a:cs typeface="Times New Roman" pitchFamily="18" charset="0"/>
              </a:rPr>
              <a:t>Canalized developmental pathways</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stretch>
            <a:fillRect/>
          </a:stretch>
        </p:blipFill>
        <p:spPr>
          <a:xfrm>
            <a:off x="1752600" y="228600"/>
            <a:ext cx="6030360" cy="4722840"/>
          </a:xfrm>
          <a:prstGeom prst="rect">
            <a:avLst/>
          </a:prstGeom>
        </p:spPr>
      </p:pic>
      <p:sp>
        <p:nvSpPr>
          <p:cNvPr id="5" name="CustomShape 1"/>
          <p:cNvSpPr/>
          <p:nvPr/>
        </p:nvSpPr>
        <p:spPr>
          <a:xfrm>
            <a:off x="838200" y="5105400"/>
            <a:ext cx="7848600" cy="1141560"/>
          </a:xfrm>
          <a:prstGeom prst="rect">
            <a:avLst/>
          </a:prstGeom>
        </p:spPr>
        <p:txBody>
          <a:bodyPr lIns="90000" tIns="45000" rIns="90000" bIns="45000" anchor="ctr"/>
          <a:lstStyle/>
          <a:p>
            <a:pPr algn="ctr">
              <a:lnSpc>
                <a:spcPct val="100000"/>
              </a:lnSpc>
            </a:pPr>
            <a:r>
              <a:rPr lang="pt-BR" sz="2800" dirty="0" smtClean="0">
                <a:latin typeface="Times New Roman" pitchFamily="18" charset="0"/>
                <a:cs typeface="Times New Roman" pitchFamily="18" charset="0"/>
              </a:rPr>
              <a:t>‘... each developmental pathway depends on the interaction of a certain set of genes.’</a:t>
            </a:r>
            <a:endParaRPr sz="2800" dirty="0">
              <a:latin typeface="Times New Roman" pitchFamily="18" charset="0"/>
              <a:cs typeface="Times New Roman" pitchFamily="18" charset="0"/>
            </a:endParaRPr>
          </a:p>
        </p:txBody>
      </p:sp>
      <p:sp>
        <p:nvSpPr>
          <p:cNvPr id="6" name="CustomShape 1"/>
          <p:cNvSpPr/>
          <p:nvPr/>
        </p:nvSpPr>
        <p:spPr>
          <a:xfrm>
            <a:off x="3276600" y="6021240"/>
            <a:ext cx="7848600" cy="1141560"/>
          </a:xfrm>
          <a:prstGeom prst="rect">
            <a:avLst/>
          </a:prstGeom>
        </p:spPr>
        <p:txBody>
          <a:bodyPr lIns="90000" tIns="45000" rIns="90000" bIns="45000" anchor="ctr"/>
          <a:lstStyle/>
          <a:p>
            <a:pPr algn="ctr">
              <a:lnSpc>
                <a:spcPct val="100000"/>
              </a:lnSpc>
            </a:pPr>
            <a:r>
              <a:rPr lang="pt-BR" sz="2400" dirty="0" smtClean="0">
                <a:latin typeface="Times New Roman" pitchFamily="18" charset="0"/>
                <a:cs typeface="Times New Roman" pitchFamily="18" charset="0"/>
              </a:rPr>
              <a:t>The Strategy of Genes, 1957</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nap.edu/openbook/0309062950/xhtml/images/20003286024001.jpg"/>
          <p:cNvPicPr>
            <a:picLocks noChangeAspect="1" noChangeArrowheads="1"/>
          </p:cNvPicPr>
          <p:nvPr/>
        </p:nvPicPr>
        <p:blipFill>
          <a:blip r:embed="rId2" cstate="print"/>
          <a:srcRect/>
          <a:stretch>
            <a:fillRect/>
          </a:stretch>
        </p:blipFill>
        <p:spPr bwMode="auto">
          <a:xfrm>
            <a:off x="381000" y="1142999"/>
            <a:ext cx="4601688" cy="5715001"/>
          </a:xfrm>
          <a:prstGeom prst="rect">
            <a:avLst/>
          </a:prstGeom>
          <a:noFill/>
        </p:spPr>
      </p:pic>
      <p:sp>
        <p:nvSpPr>
          <p:cNvPr id="3" name="CustomShape 1"/>
          <p:cNvSpPr/>
          <p:nvPr/>
        </p:nvSpPr>
        <p:spPr>
          <a:xfrm>
            <a:off x="228600" y="-76200"/>
            <a:ext cx="10134600" cy="1141560"/>
          </a:xfrm>
          <a:prstGeom prst="rect">
            <a:avLst/>
          </a:prstGeom>
        </p:spPr>
        <p:txBody>
          <a:bodyPr lIns="90000" tIns="45000" rIns="90000" bIns="45000" anchor="ctr"/>
          <a:lstStyle/>
          <a:p>
            <a:pPr>
              <a:lnSpc>
                <a:spcPct val="100000"/>
              </a:lnSpc>
            </a:pPr>
            <a:r>
              <a:rPr lang="pt-BR" sz="2800" dirty="0" smtClean="0">
                <a:latin typeface="Times New Roman" pitchFamily="18" charset="0"/>
                <a:cs typeface="Times New Roman" pitchFamily="18" charset="0"/>
              </a:rPr>
              <a:t>The theory of Morphological </a:t>
            </a:r>
            <a:r>
              <a:rPr lang="pt-BR" sz="2800" dirty="0" smtClean="0">
                <a:latin typeface="Times New Roman" pitchFamily="18" charset="0"/>
                <a:cs typeface="Times New Roman" pitchFamily="18" charset="0"/>
              </a:rPr>
              <a:t>Integration/Modularity</a:t>
            </a:r>
          </a:p>
          <a:p>
            <a:pPr>
              <a:lnSpc>
                <a:spcPct val="100000"/>
              </a:lnSpc>
            </a:pPr>
            <a:r>
              <a:rPr lang="pt-BR" sz="2800" dirty="0" smtClean="0">
                <a:latin typeface="Times New Roman" pitchFamily="18" charset="0"/>
                <a:cs typeface="Times New Roman" pitchFamily="18" charset="0"/>
              </a:rPr>
              <a:t>(1958, 1960)</a:t>
            </a:r>
            <a:endParaRPr sz="2800" dirty="0">
              <a:latin typeface="Times New Roman" pitchFamily="18" charset="0"/>
              <a:cs typeface="Times New Roman" pitchFamily="18" charset="0"/>
            </a:endParaRPr>
          </a:p>
        </p:txBody>
      </p:sp>
      <p:pic>
        <p:nvPicPr>
          <p:cNvPr id="8194" name="Picture 2" descr="Image result for Raissa berg correlation pleiads"/>
          <p:cNvPicPr>
            <a:picLocks noChangeAspect="1" noChangeArrowheads="1"/>
          </p:cNvPicPr>
          <p:nvPr/>
        </p:nvPicPr>
        <p:blipFill>
          <a:blip r:embed="rId3" cstate="print"/>
          <a:srcRect/>
          <a:stretch>
            <a:fillRect/>
          </a:stretch>
        </p:blipFill>
        <p:spPr bwMode="auto">
          <a:xfrm>
            <a:off x="5052822" y="1219200"/>
            <a:ext cx="3624453" cy="4800600"/>
          </a:xfrm>
          <a:prstGeom prst="rect">
            <a:avLst/>
          </a:prstGeom>
          <a:noFill/>
        </p:spPr>
      </p:pic>
      <p:sp>
        <p:nvSpPr>
          <p:cNvPr id="5" name="CustomShape 1"/>
          <p:cNvSpPr/>
          <p:nvPr/>
        </p:nvSpPr>
        <p:spPr>
          <a:xfrm>
            <a:off x="5181600" y="5867400"/>
            <a:ext cx="3657600" cy="1141560"/>
          </a:xfrm>
          <a:prstGeom prst="rect">
            <a:avLst/>
          </a:prstGeom>
        </p:spPr>
        <p:txBody>
          <a:bodyPr lIns="90000" tIns="45000" rIns="90000" bIns="45000" anchor="ctr"/>
          <a:lstStyle/>
          <a:p>
            <a:pPr algn="ctr">
              <a:lnSpc>
                <a:spcPct val="100000"/>
              </a:lnSpc>
            </a:pPr>
            <a:r>
              <a:rPr lang="pt-BR" sz="2800" dirty="0" smtClean="0">
                <a:latin typeface="Times New Roman" pitchFamily="18" charset="0"/>
                <a:cs typeface="Times New Roman" pitchFamily="18" charset="0"/>
              </a:rPr>
              <a:t>Raissa Berg</a:t>
            </a:r>
            <a:endParaRPr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Image result for Permian vertebrate fossils"/>
          <p:cNvPicPr>
            <a:picLocks noChangeAspect="1" noChangeArrowheads="1"/>
          </p:cNvPicPr>
          <p:nvPr/>
        </p:nvPicPr>
        <p:blipFill>
          <a:blip r:embed="rId2" cstate="print"/>
          <a:srcRect/>
          <a:stretch>
            <a:fillRect/>
          </a:stretch>
        </p:blipFill>
        <p:spPr bwMode="auto">
          <a:xfrm>
            <a:off x="0" y="933449"/>
            <a:ext cx="8978066" cy="5924551"/>
          </a:xfrm>
          <a:prstGeom prst="rect">
            <a:avLst/>
          </a:prstGeom>
          <a:noFill/>
        </p:spPr>
      </p:pic>
      <p:sp>
        <p:nvSpPr>
          <p:cNvPr id="3" name="CustomShape 1"/>
          <p:cNvSpPr/>
          <p:nvPr/>
        </p:nvSpPr>
        <p:spPr>
          <a:xfrm>
            <a:off x="228600" y="-152400"/>
            <a:ext cx="85344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Olson and Vertebrate Paleontology</a:t>
            </a:r>
            <a:endParaRPr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209550" y="1771650"/>
            <a:ext cx="8687293" cy="4400550"/>
          </a:xfrm>
          <a:prstGeom prst="rect">
            <a:avLst/>
          </a:prstGeom>
          <a:noFill/>
          <a:ln w="9525">
            <a:noFill/>
            <a:miter lim="800000"/>
            <a:headEnd/>
            <a:tailEnd/>
          </a:ln>
        </p:spPr>
      </p:pic>
      <p:sp>
        <p:nvSpPr>
          <p:cNvPr id="3" name="Rectangle 2"/>
          <p:cNvSpPr/>
          <p:nvPr/>
        </p:nvSpPr>
        <p:spPr>
          <a:xfrm>
            <a:off x="381000" y="2133600"/>
            <a:ext cx="1905000" cy="6858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3400" y="2209800"/>
            <a:ext cx="1752600" cy="584775"/>
          </a:xfrm>
          <a:prstGeom prst="rect">
            <a:avLst/>
          </a:prstGeom>
          <a:noFill/>
        </p:spPr>
        <p:txBody>
          <a:bodyPr wrap="square" rtlCol="0">
            <a:spAutoFit/>
          </a:bodyPr>
          <a:lstStyle/>
          <a:p>
            <a:r>
              <a:rPr lang="pt-BR" sz="3200" dirty="0" smtClean="0"/>
              <a:t>THEORY</a:t>
            </a:r>
            <a:endParaRPr lang="en-US" sz="3200" dirty="0"/>
          </a:p>
        </p:txBody>
      </p:sp>
      <p:sp>
        <p:nvSpPr>
          <p:cNvPr id="5" name="Rectangle 4"/>
          <p:cNvSpPr/>
          <p:nvPr/>
        </p:nvSpPr>
        <p:spPr>
          <a:xfrm>
            <a:off x="2362200" y="1845002"/>
            <a:ext cx="2816086" cy="44099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67001" y="1752600"/>
            <a:ext cx="2590799" cy="523220"/>
          </a:xfrm>
          <a:prstGeom prst="rect">
            <a:avLst/>
          </a:prstGeom>
          <a:noFill/>
        </p:spPr>
        <p:txBody>
          <a:bodyPr wrap="square" rtlCol="0">
            <a:spAutoFit/>
          </a:bodyPr>
          <a:lstStyle/>
          <a:p>
            <a:r>
              <a:rPr lang="pt-BR" sz="2800" dirty="0" smtClean="0"/>
              <a:t>Development</a:t>
            </a:r>
            <a:endParaRPr lang="en-US" sz="2800" dirty="0"/>
          </a:p>
        </p:txBody>
      </p:sp>
      <p:sp>
        <p:nvSpPr>
          <p:cNvPr id="7" name="Rectangle 6"/>
          <p:cNvSpPr/>
          <p:nvPr/>
        </p:nvSpPr>
        <p:spPr>
          <a:xfrm>
            <a:off x="2362200" y="2607002"/>
            <a:ext cx="2816086" cy="44099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048001" y="2514600"/>
            <a:ext cx="2590799" cy="523220"/>
          </a:xfrm>
          <a:prstGeom prst="rect">
            <a:avLst/>
          </a:prstGeom>
          <a:noFill/>
        </p:spPr>
        <p:txBody>
          <a:bodyPr wrap="square" rtlCol="0">
            <a:spAutoFit/>
          </a:bodyPr>
          <a:lstStyle/>
          <a:p>
            <a:r>
              <a:rPr lang="pt-BR" sz="2800" dirty="0" smtClean="0"/>
              <a:t>Function</a:t>
            </a:r>
            <a:endParaRPr lang="en-US" sz="2800" dirty="0"/>
          </a:p>
        </p:txBody>
      </p:sp>
      <p:sp>
        <p:nvSpPr>
          <p:cNvPr id="9" name="Rectangle 8"/>
          <p:cNvSpPr/>
          <p:nvPr/>
        </p:nvSpPr>
        <p:spPr>
          <a:xfrm>
            <a:off x="5562600" y="2209800"/>
            <a:ext cx="2362200" cy="6858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72200" y="2209800"/>
            <a:ext cx="1752600" cy="584775"/>
          </a:xfrm>
          <a:prstGeom prst="rect">
            <a:avLst/>
          </a:prstGeom>
          <a:noFill/>
        </p:spPr>
        <p:txBody>
          <a:bodyPr wrap="square" rtlCol="0">
            <a:spAutoFit/>
          </a:bodyPr>
          <a:lstStyle/>
          <a:p>
            <a:r>
              <a:rPr lang="pt-BR" sz="3200" dirty="0" smtClean="0"/>
              <a:t>F- set</a:t>
            </a:r>
            <a:endParaRPr lang="en-US" sz="3200" dirty="0"/>
          </a:p>
        </p:txBody>
      </p:sp>
      <p:sp>
        <p:nvSpPr>
          <p:cNvPr id="11" name="Rectangle 10"/>
          <p:cNvSpPr/>
          <p:nvPr/>
        </p:nvSpPr>
        <p:spPr>
          <a:xfrm>
            <a:off x="381000" y="3826203"/>
            <a:ext cx="2816086" cy="44099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09601" y="3733801"/>
            <a:ext cx="2590799" cy="523220"/>
          </a:xfrm>
          <a:prstGeom prst="rect">
            <a:avLst/>
          </a:prstGeom>
          <a:noFill/>
        </p:spPr>
        <p:txBody>
          <a:bodyPr wrap="square" rtlCol="0">
            <a:spAutoFit/>
          </a:bodyPr>
          <a:lstStyle/>
          <a:p>
            <a:r>
              <a:rPr lang="pt-BR" sz="2800" dirty="0" smtClean="0"/>
              <a:t>Morphometrics</a:t>
            </a:r>
            <a:endParaRPr lang="en-US" sz="2800" dirty="0"/>
          </a:p>
        </p:txBody>
      </p:sp>
      <p:sp>
        <p:nvSpPr>
          <p:cNvPr id="13" name="Rectangle 12"/>
          <p:cNvSpPr/>
          <p:nvPr/>
        </p:nvSpPr>
        <p:spPr>
          <a:xfrm>
            <a:off x="685800" y="4419600"/>
            <a:ext cx="2362200" cy="6858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95400" y="4419600"/>
            <a:ext cx="1752600" cy="584775"/>
          </a:xfrm>
          <a:prstGeom prst="rect">
            <a:avLst/>
          </a:prstGeom>
          <a:noFill/>
        </p:spPr>
        <p:txBody>
          <a:bodyPr wrap="square" rtlCol="0">
            <a:spAutoFit/>
          </a:bodyPr>
          <a:lstStyle/>
          <a:p>
            <a:r>
              <a:rPr lang="pt-BR" sz="3200" dirty="0" smtClean="0"/>
              <a:t>P- set</a:t>
            </a:r>
            <a:endParaRPr lang="en-US" sz="3200" dirty="0"/>
          </a:p>
        </p:txBody>
      </p:sp>
      <p:sp>
        <p:nvSpPr>
          <p:cNvPr id="15" name="Rectangle 14"/>
          <p:cNvSpPr/>
          <p:nvPr/>
        </p:nvSpPr>
        <p:spPr>
          <a:xfrm>
            <a:off x="5486400" y="4419600"/>
            <a:ext cx="2362200" cy="68580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096000" y="4419600"/>
            <a:ext cx="1752600" cy="584775"/>
          </a:xfrm>
          <a:prstGeom prst="rect">
            <a:avLst/>
          </a:prstGeom>
          <a:noFill/>
        </p:spPr>
        <p:txBody>
          <a:bodyPr wrap="square" rtlCol="0">
            <a:spAutoFit/>
          </a:bodyPr>
          <a:lstStyle/>
          <a:p>
            <a:r>
              <a:rPr lang="pt-BR" sz="3200" dirty="0" smtClean="0"/>
              <a:t>F- set</a:t>
            </a:r>
            <a:endParaRPr lang="en-US" sz="3200" dirty="0"/>
          </a:p>
        </p:txBody>
      </p:sp>
      <p:sp>
        <p:nvSpPr>
          <p:cNvPr id="17" name="CustomShape 1"/>
          <p:cNvSpPr/>
          <p:nvPr/>
        </p:nvSpPr>
        <p:spPr>
          <a:xfrm>
            <a:off x="228600" y="77640"/>
            <a:ext cx="54102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Phenotypic Correlations = </a:t>
            </a:r>
          </a:p>
          <a:p>
            <a:pPr>
              <a:lnSpc>
                <a:spcPct val="100000"/>
              </a:lnSpc>
            </a:pPr>
            <a:r>
              <a:rPr lang="pt-BR" sz="3600" dirty="0" smtClean="0">
                <a:latin typeface="Times New Roman" pitchFamily="18" charset="0"/>
                <a:cs typeface="Times New Roman" pitchFamily="18" charset="0"/>
              </a:rPr>
              <a:t>relations among traits</a:t>
            </a:r>
            <a:endParaRPr sz="3600" dirty="0">
              <a:latin typeface="Times New Roman" pitchFamily="18" charset="0"/>
              <a:cs typeface="Times New Roman" pitchFamily="18" charset="0"/>
            </a:endParaRPr>
          </a:p>
        </p:txBody>
      </p:sp>
      <p:sp>
        <p:nvSpPr>
          <p:cNvPr id="18" name="CustomShape 1"/>
          <p:cNvSpPr/>
          <p:nvPr/>
        </p:nvSpPr>
        <p:spPr>
          <a:xfrm>
            <a:off x="5867400" y="534840"/>
            <a:ext cx="3657600" cy="1141560"/>
          </a:xfrm>
          <a:prstGeom prst="rect">
            <a:avLst/>
          </a:prstGeom>
        </p:spPr>
        <p:txBody>
          <a:bodyPr lIns="90000" tIns="45000" rIns="90000" bIns="45000" anchor="ctr"/>
          <a:lstStyle/>
          <a:p>
            <a:pPr algn="ctr">
              <a:lnSpc>
                <a:spcPct val="100000"/>
              </a:lnSpc>
            </a:pPr>
            <a:r>
              <a:rPr lang="pt-BR" sz="2800" dirty="0" smtClean="0">
                <a:latin typeface="Times New Roman" pitchFamily="18" charset="0"/>
                <a:cs typeface="Times New Roman" pitchFamily="18" charset="0"/>
              </a:rPr>
              <a:t>Olsson and Miller (1958)</a:t>
            </a:r>
            <a:endParaRPr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p:cNvSpPr/>
          <p:nvPr/>
        </p:nvSpPr>
        <p:spPr>
          <a:xfrm>
            <a:off x="228600" y="1440"/>
            <a:ext cx="85344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Integration within sets</a:t>
            </a:r>
            <a:endParaRPr sz="3600" dirty="0">
              <a:latin typeface="Times New Roman" pitchFamily="18" charset="0"/>
              <a:cs typeface="Times New Roman" pitchFamily="18" charset="0"/>
            </a:endParaRPr>
          </a:p>
        </p:txBody>
      </p:sp>
      <p:grpSp>
        <p:nvGrpSpPr>
          <p:cNvPr id="42" name="Group 41"/>
          <p:cNvGrpSpPr/>
          <p:nvPr/>
        </p:nvGrpSpPr>
        <p:grpSpPr>
          <a:xfrm>
            <a:off x="304800" y="1219200"/>
            <a:ext cx="8429625" cy="3295650"/>
            <a:chOff x="381000" y="1905000"/>
            <a:chExt cx="8429625" cy="3295650"/>
          </a:xfrm>
        </p:grpSpPr>
        <p:pic>
          <p:nvPicPr>
            <p:cNvPr id="55298" name="Picture 2"/>
            <p:cNvPicPr>
              <a:picLocks noChangeAspect="1" noChangeArrowheads="1"/>
            </p:cNvPicPr>
            <p:nvPr/>
          </p:nvPicPr>
          <p:blipFill>
            <a:blip r:embed="rId2" cstate="print"/>
            <a:srcRect/>
            <a:stretch>
              <a:fillRect/>
            </a:stretch>
          </p:blipFill>
          <p:spPr bwMode="auto">
            <a:xfrm>
              <a:off x="381000" y="1905000"/>
              <a:ext cx="8429625" cy="3295650"/>
            </a:xfrm>
            <a:prstGeom prst="rect">
              <a:avLst/>
            </a:prstGeom>
            <a:noFill/>
            <a:ln w="9525">
              <a:noFill/>
              <a:miter lim="800000"/>
              <a:headEnd/>
              <a:tailEnd/>
            </a:ln>
          </p:spPr>
        </p:pic>
        <p:cxnSp>
          <p:nvCxnSpPr>
            <p:cNvPr id="5" name="Straight Arrow Connector 4"/>
            <p:cNvCxnSpPr/>
            <p:nvPr/>
          </p:nvCxnSpPr>
          <p:spPr>
            <a:xfrm>
              <a:off x="1828800" y="2514600"/>
              <a:ext cx="914400" cy="762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1828800" y="2819400"/>
              <a:ext cx="1066800" cy="762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295400" y="3124200"/>
              <a:ext cx="0" cy="8382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524000" y="3048000"/>
              <a:ext cx="76200" cy="8382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981200" y="3048000"/>
              <a:ext cx="914400" cy="9144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905000" y="4191000"/>
              <a:ext cx="914400" cy="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981200" y="4419600"/>
              <a:ext cx="914400" cy="762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276600" y="3276600"/>
              <a:ext cx="0" cy="6096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172200" y="2743200"/>
              <a:ext cx="1219200" cy="3048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867400" y="3200400"/>
              <a:ext cx="76200" cy="7620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562600" y="3200400"/>
              <a:ext cx="0" cy="7620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019800" y="3505200"/>
              <a:ext cx="1219200" cy="6096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6172200" y="3733800"/>
              <a:ext cx="1219200" cy="6096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6172200" y="2971800"/>
              <a:ext cx="1066800" cy="3810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0" y="4572000"/>
            <a:ext cx="9144000" cy="2246769"/>
          </a:xfrm>
          <a:prstGeom prst="rect">
            <a:avLst/>
          </a:prstGeom>
        </p:spPr>
        <p:txBody>
          <a:bodyPr wrap="square">
            <a:spAutoFit/>
          </a:bodyPr>
          <a:lstStyle/>
          <a:p>
            <a:pPr algn="ctr"/>
            <a:r>
              <a:rPr lang="en-US" sz="2800" dirty="0" smtClean="0">
                <a:latin typeface="Times New Roman" pitchFamily="18" charset="0"/>
                <a:cs typeface="Times New Roman" pitchFamily="18" charset="0"/>
              </a:rPr>
              <a:t>"It seemed evident . . . that character changes occurring in evolution of species could not be considered to be independent of each other and that studies which did not consider this dependency ignored a significant aspect of change . . ." </a:t>
            </a:r>
          </a:p>
          <a:p>
            <a:pPr algn="ctr"/>
            <a:r>
              <a:rPr lang="en-US" sz="2800" dirty="0" smtClean="0">
                <a:latin typeface="Times New Roman" pitchFamily="18" charset="0"/>
                <a:cs typeface="Times New Roman" pitchFamily="18" charset="0"/>
              </a:rPr>
              <a:t>(Olson and Miller, 1958). </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2" cstate="print"/>
          <a:srcRect/>
          <a:stretch>
            <a:fillRect/>
          </a:stretch>
        </p:blipFill>
        <p:spPr bwMode="auto">
          <a:xfrm>
            <a:off x="2969162" y="914400"/>
            <a:ext cx="6251038" cy="5867400"/>
          </a:xfrm>
          <a:prstGeom prst="rect">
            <a:avLst/>
          </a:prstGeom>
          <a:noFill/>
          <a:ln w="9525">
            <a:noFill/>
            <a:miter lim="800000"/>
            <a:headEnd/>
            <a:tailEnd/>
          </a:ln>
        </p:spPr>
      </p:pic>
      <p:sp>
        <p:nvSpPr>
          <p:cNvPr id="3" name="CustomShape 1"/>
          <p:cNvSpPr/>
          <p:nvPr/>
        </p:nvSpPr>
        <p:spPr>
          <a:xfrm>
            <a:off x="228600" y="1440"/>
            <a:ext cx="85344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Berg and independence among </a:t>
            </a:r>
          </a:p>
          <a:p>
            <a:pPr>
              <a:lnSpc>
                <a:spcPct val="100000"/>
              </a:lnSpc>
            </a:pPr>
            <a:r>
              <a:rPr lang="pt-BR" sz="3600" dirty="0" smtClean="0">
                <a:latin typeface="Times New Roman" pitchFamily="18" charset="0"/>
                <a:cs typeface="Times New Roman" pitchFamily="18" charset="0"/>
              </a:rPr>
              <a:t>Correlation Pleiads</a:t>
            </a:r>
            <a:endParaRPr sz="3600" dirty="0">
              <a:latin typeface="Times New Roman" pitchFamily="18" charset="0"/>
              <a:cs typeface="Times New Roman" pitchFamily="18" charset="0"/>
            </a:endParaRPr>
          </a:p>
        </p:txBody>
      </p:sp>
      <p:cxnSp>
        <p:nvCxnSpPr>
          <p:cNvPr id="5" name="Straight Arrow Connector 4"/>
          <p:cNvCxnSpPr/>
          <p:nvPr/>
        </p:nvCxnSpPr>
        <p:spPr>
          <a:xfrm flipV="1">
            <a:off x="4648200" y="1676400"/>
            <a:ext cx="1066800" cy="1524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 name="CustomShape 1"/>
          <p:cNvSpPr/>
          <p:nvPr/>
        </p:nvSpPr>
        <p:spPr>
          <a:xfrm>
            <a:off x="5715000" y="990600"/>
            <a:ext cx="2895600" cy="762000"/>
          </a:xfrm>
          <a:prstGeom prst="rect">
            <a:avLst/>
          </a:prstGeom>
        </p:spPr>
        <p:txBody>
          <a:bodyPr lIns="90000" tIns="45000" rIns="90000" bIns="45000" anchor="ctr"/>
          <a:lstStyle/>
          <a:p>
            <a:pPr>
              <a:lnSpc>
                <a:spcPct val="100000"/>
              </a:lnSpc>
            </a:pPr>
            <a:r>
              <a:rPr lang="pt-BR" sz="2400" dirty="0" smtClean="0">
                <a:latin typeface="Times New Roman" pitchFamily="18" charset="0"/>
                <a:cs typeface="Times New Roman" pitchFamily="18" charset="0"/>
              </a:rPr>
              <a:t>Unspecialized pollinators/wind</a:t>
            </a:r>
            <a:endParaRPr sz="2400" dirty="0">
              <a:latin typeface="Times New Roman" pitchFamily="18" charset="0"/>
              <a:cs typeface="Times New Roman" pitchFamily="18" charset="0"/>
            </a:endParaRPr>
          </a:p>
        </p:txBody>
      </p:sp>
      <p:cxnSp>
        <p:nvCxnSpPr>
          <p:cNvPr id="8" name="Straight Arrow Connector 7"/>
          <p:cNvCxnSpPr/>
          <p:nvPr/>
        </p:nvCxnSpPr>
        <p:spPr>
          <a:xfrm flipV="1">
            <a:off x="5181600" y="2819400"/>
            <a:ext cx="685800" cy="1219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CustomShape 1"/>
          <p:cNvSpPr/>
          <p:nvPr/>
        </p:nvSpPr>
        <p:spPr>
          <a:xfrm>
            <a:off x="5486400" y="1981200"/>
            <a:ext cx="1676400" cy="762000"/>
          </a:xfrm>
          <a:prstGeom prst="rect">
            <a:avLst/>
          </a:prstGeom>
        </p:spPr>
        <p:txBody>
          <a:bodyPr lIns="90000" tIns="45000" rIns="90000" bIns="45000" anchor="ctr"/>
          <a:lstStyle/>
          <a:p>
            <a:pPr>
              <a:lnSpc>
                <a:spcPct val="100000"/>
              </a:lnSpc>
            </a:pPr>
            <a:r>
              <a:rPr lang="pt-BR" sz="2400" dirty="0" smtClean="0">
                <a:latin typeface="Times New Roman" pitchFamily="18" charset="0"/>
                <a:cs typeface="Times New Roman" pitchFamily="18" charset="0"/>
              </a:rPr>
              <a:t>Specialized pollinators</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28600" y="1440"/>
            <a:ext cx="85344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Modularity</a:t>
            </a:r>
            <a:r>
              <a:rPr lang="pt-BR" sz="3600" smtClean="0">
                <a:latin typeface="Times New Roman" pitchFamily="18" charset="0"/>
                <a:cs typeface="Times New Roman" pitchFamily="18" charset="0"/>
              </a:rPr>
              <a:t>: semi-independence between sets</a:t>
            </a:r>
            <a:endParaRPr sz="3600" dirty="0">
              <a:latin typeface="Times New Roman" pitchFamily="18" charset="0"/>
              <a:cs typeface="Times New Roman" pitchFamily="18" charset="0"/>
            </a:endParaRPr>
          </a:p>
        </p:txBody>
      </p:sp>
      <p:sp>
        <p:nvSpPr>
          <p:cNvPr id="19" name="Rectangle 18"/>
          <p:cNvSpPr/>
          <p:nvPr/>
        </p:nvSpPr>
        <p:spPr>
          <a:xfrm>
            <a:off x="685800" y="4724400"/>
            <a:ext cx="7848600" cy="1815882"/>
          </a:xfrm>
          <a:prstGeom prst="rect">
            <a:avLst/>
          </a:prstGeom>
        </p:spPr>
        <p:txBody>
          <a:bodyPr wrap="square">
            <a:spAutoFit/>
          </a:bodyPr>
          <a:lstStyle/>
          <a:p>
            <a:pPr algn="ctr"/>
            <a:r>
              <a:rPr lang="en-US" sz="2800" dirty="0" smtClean="0">
                <a:latin typeface="Times New Roman" pitchFamily="18" charset="0"/>
                <a:cs typeface="Times New Roman" pitchFamily="18" charset="0"/>
              </a:rPr>
              <a:t>‘In all the instances of existence of </a:t>
            </a:r>
            <a:r>
              <a:rPr lang="en-US" sz="2800" dirty="0" err="1" smtClean="0">
                <a:latin typeface="Times New Roman" pitchFamily="18" charset="0"/>
                <a:cs typeface="Times New Roman" pitchFamily="18" charset="0"/>
              </a:rPr>
              <a:t>pleiades</a:t>
            </a:r>
            <a:r>
              <a:rPr lang="en-US" sz="2800" dirty="0" smtClean="0">
                <a:latin typeface="Times New Roman" pitchFamily="18" charset="0"/>
                <a:cs typeface="Times New Roman" pitchFamily="18" charset="0"/>
              </a:rPr>
              <a:t> it was the flower that had become free of the correlation interdependences within the plant organism’.</a:t>
            </a:r>
          </a:p>
          <a:p>
            <a:pPr algn="ctr"/>
            <a:r>
              <a:rPr lang="pt-BR" sz="2800" dirty="0" smtClean="0">
                <a:latin typeface="Times New Roman" pitchFamily="18" charset="0"/>
                <a:cs typeface="Times New Roman" pitchFamily="18" charset="0"/>
              </a:rPr>
              <a:t>(Berg 1960)</a:t>
            </a:r>
            <a:endParaRPr lang="en-US" sz="2800" dirty="0">
              <a:latin typeface="Times New Roman" pitchFamily="18" charset="0"/>
              <a:cs typeface="Times New Roman" pitchFamily="18" charset="0"/>
            </a:endParaRPr>
          </a:p>
        </p:txBody>
      </p:sp>
      <p:pic>
        <p:nvPicPr>
          <p:cNvPr id="21" name="Picture 2"/>
          <p:cNvPicPr>
            <a:picLocks noChangeAspect="1" noChangeArrowheads="1"/>
          </p:cNvPicPr>
          <p:nvPr/>
        </p:nvPicPr>
        <p:blipFill>
          <a:blip r:embed="rId2" cstate="print"/>
          <a:srcRect/>
          <a:stretch>
            <a:fillRect/>
          </a:stretch>
        </p:blipFill>
        <p:spPr bwMode="auto">
          <a:xfrm>
            <a:off x="304800" y="1219200"/>
            <a:ext cx="8429625" cy="3295650"/>
          </a:xfrm>
          <a:prstGeom prst="rect">
            <a:avLst/>
          </a:prstGeom>
          <a:noFill/>
          <a:ln w="9525">
            <a:noFill/>
            <a:miter lim="800000"/>
            <a:headEnd/>
            <a:tailEnd/>
          </a:ln>
        </p:spPr>
      </p:pic>
      <p:cxnSp>
        <p:nvCxnSpPr>
          <p:cNvPr id="30" name="Straight Arrow Connector 29"/>
          <p:cNvCxnSpPr/>
          <p:nvPr/>
        </p:nvCxnSpPr>
        <p:spPr>
          <a:xfrm flipV="1">
            <a:off x="3581400" y="2133600"/>
            <a:ext cx="1600200" cy="762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3733800" y="3581400"/>
            <a:ext cx="1524000" cy="7620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28600" y="1440"/>
            <a:ext cx="85344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Cheverud 1982: Cayo rhesus macaques</a:t>
            </a:r>
            <a:endParaRPr sz="3600" dirty="0">
              <a:latin typeface="Times New Roman" pitchFamily="18" charset="0"/>
              <a:cs typeface="Times New Roman" pitchFamily="18" charset="0"/>
            </a:endParaRPr>
          </a:p>
        </p:txBody>
      </p:sp>
      <p:pic>
        <p:nvPicPr>
          <p:cNvPr id="57348" name="Picture 4" descr="http://media.npr.org/assets/img/2015/06/26/monkeyisland-2_custom-6252f3fd3f66e3cf2a3d946a96bcb46992dd5658-s800-c85.jpg"/>
          <p:cNvPicPr>
            <a:picLocks noChangeAspect="1" noChangeArrowheads="1"/>
          </p:cNvPicPr>
          <p:nvPr/>
        </p:nvPicPr>
        <p:blipFill>
          <a:blip r:embed="rId2" cstate="print"/>
          <a:srcRect/>
          <a:stretch>
            <a:fillRect/>
          </a:stretch>
        </p:blipFill>
        <p:spPr bwMode="auto">
          <a:xfrm>
            <a:off x="762000" y="1295400"/>
            <a:ext cx="7620000" cy="5067301"/>
          </a:xfrm>
          <a:prstGeom prst="rect">
            <a:avLst/>
          </a:prstGeom>
          <a:noFill/>
        </p:spPr>
      </p:pic>
      <p:sp>
        <p:nvSpPr>
          <p:cNvPr id="5" name="CustomShape 1"/>
          <p:cNvSpPr/>
          <p:nvPr/>
        </p:nvSpPr>
        <p:spPr>
          <a:xfrm>
            <a:off x="4343400" y="1219200"/>
            <a:ext cx="4267200" cy="762000"/>
          </a:xfrm>
          <a:prstGeom prst="rect">
            <a:avLst/>
          </a:prstGeom>
        </p:spPr>
        <p:txBody>
          <a:bodyPr lIns="90000" tIns="45000" rIns="90000" bIns="45000" anchor="ctr"/>
          <a:lstStyle/>
          <a:p>
            <a:pPr>
              <a:lnSpc>
                <a:spcPct val="100000"/>
              </a:lnSpc>
            </a:pPr>
            <a:r>
              <a:rPr lang="pt-BR" sz="2400" dirty="0" smtClean="0">
                <a:latin typeface="Times New Roman" pitchFamily="18" charset="0"/>
                <a:cs typeface="Times New Roman" pitchFamily="18" charset="0"/>
              </a:rPr>
              <a:t>N = 51 mother/offsping pairs</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914400"/>
            <a:ext cx="4419600" cy="5749991"/>
          </a:xfrm>
          <a:prstGeom prst="rect">
            <a:avLst/>
          </a:prstGeom>
          <a:noFill/>
          <a:ln w="9525">
            <a:noFill/>
            <a:miter lim="800000"/>
            <a:headEnd/>
            <a:tailEnd/>
          </a:ln>
        </p:spPr>
      </p:pic>
      <p:sp>
        <p:nvSpPr>
          <p:cNvPr id="4" name="CustomShape 1"/>
          <p:cNvSpPr/>
          <p:nvPr/>
        </p:nvSpPr>
        <p:spPr>
          <a:xfrm>
            <a:off x="5029200" y="914400"/>
            <a:ext cx="2057400" cy="762000"/>
          </a:xfrm>
          <a:prstGeom prst="rect">
            <a:avLst/>
          </a:prstGeom>
        </p:spPr>
        <p:txBody>
          <a:bodyPr lIns="90000" tIns="45000" rIns="90000" bIns="45000" anchor="ctr"/>
          <a:lstStyle/>
          <a:p>
            <a:pPr>
              <a:lnSpc>
                <a:spcPct val="100000"/>
              </a:lnSpc>
            </a:pPr>
            <a:r>
              <a:rPr lang="pt-BR" sz="2800" dirty="0" smtClean="0">
                <a:latin typeface="Times New Roman" pitchFamily="18" charset="0"/>
                <a:cs typeface="Times New Roman" pitchFamily="18" charset="0"/>
              </a:rPr>
              <a:t>FRONTAL</a:t>
            </a:r>
            <a:endParaRPr sz="2800" dirty="0">
              <a:latin typeface="Times New Roman" pitchFamily="18" charset="0"/>
              <a:cs typeface="Times New Roman" pitchFamily="18" charset="0"/>
            </a:endParaRPr>
          </a:p>
        </p:txBody>
      </p:sp>
      <p:sp>
        <p:nvSpPr>
          <p:cNvPr id="5" name="CustomShape 1"/>
          <p:cNvSpPr/>
          <p:nvPr/>
        </p:nvSpPr>
        <p:spPr>
          <a:xfrm>
            <a:off x="5029200" y="1905000"/>
            <a:ext cx="2057400" cy="762000"/>
          </a:xfrm>
          <a:prstGeom prst="rect">
            <a:avLst/>
          </a:prstGeom>
        </p:spPr>
        <p:txBody>
          <a:bodyPr lIns="90000" tIns="45000" rIns="90000" bIns="45000" anchor="ctr"/>
          <a:lstStyle/>
          <a:p>
            <a:pPr>
              <a:lnSpc>
                <a:spcPct val="100000"/>
              </a:lnSpc>
            </a:pPr>
            <a:r>
              <a:rPr lang="pt-BR" sz="2800" dirty="0" smtClean="0">
                <a:latin typeface="Times New Roman" pitchFamily="18" charset="0"/>
                <a:cs typeface="Times New Roman" pitchFamily="18" charset="0"/>
              </a:rPr>
              <a:t>ORBITAL</a:t>
            </a:r>
            <a:endParaRPr sz="2800" dirty="0">
              <a:latin typeface="Times New Roman" pitchFamily="18" charset="0"/>
              <a:cs typeface="Times New Roman" pitchFamily="18" charset="0"/>
            </a:endParaRPr>
          </a:p>
        </p:txBody>
      </p:sp>
      <p:sp>
        <p:nvSpPr>
          <p:cNvPr id="6" name="CustomShape 1"/>
          <p:cNvSpPr/>
          <p:nvPr/>
        </p:nvSpPr>
        <p:spPr>
          <a:xfrm>
            <a:off x="5029200" y="2895600"/>
            <a:ext cx="2743200" cy="762000"/>
          </a:xfrm>
          <a:prstGeom prst="rect">
            <a:avLst/>
          </a:prstGeom>
        </p:spPr>
        <p:txBody>
          <a:bodyPr lIns="90000" tIns="45000" rIns="90000" bIns="45000" anchor="ctr"/>
          <a:lstStyle/>
          <a:p>
            <a:pPr>
              <a:lnSpc>
                <a:spcPct val="100000"/>
              </a:lnSpc>
            </a:pPr>
            <a:r>
              <a:rPr lang="pt-BR" sz="2800" dirty="0" smtClean="0">
                <a:latin typeface="Times New Roman" pitchFamily="18" charset="0"/>
                <a:cs typeface="Times New Roman" pitchFamily="18" charset="0"/>
              </a:rPr>
              <a:t>MASTICATORY</a:t>
            </a:r>
            <a:endParaRPr sz="2800" dirty="0">
              <a:latin typeface="Times New Roman" pitchFamily="18" charset="0"/>
              <a:cs typeface="Times New Roman" pitchFamily="18" charset="0"/>
            </a:endParaRPr>
          </a:p>
        </p:txBody>
      </p:sp>
      <p:sp>
        <p:nvSpPr>
          <p:cNvPr id="7" name="CustomShape 1"/>
          <p:cNvSpPr/>
          <p:nvPr/>
        </p:nvSpPr>
        <p:spPr>
          <a:xfrm>
            <a:off x="5105400" y="3810000"/>
            <a:ext cx="2057400" cy="762000"/>
          </a:xfrm>
          <a:prstGeom prst="rect">
            <a:avLst/>
          </a:prstGeom>
        </p:spPr>
        <p:txBody>
          <a:bodyPr lIns="90000" tIns="45000" rIns="90000" bIns="45000" anchor="ctr"/>
          <a:lstStyle/>
          <a:p>
            <a:pPr>
              <a:lnSpc>
                <a:spcPct val="100000"/>
              </a:lnSpc>
            </a:pPr>
            <a:r>
              <a:rPr lang="pt-BR" sz="2800" dirty="0" smtClean="0">
                <a:latin typeface="Times New Roman" pitchFamily="18" charset="0"/>
                <a:cs typeface="Times New Roman" pitchFamily="18" charset="0"/>
              </a:rPr>
              <a:t>NASAL</a:t>
            </a:r>
            <a:endParaRPr sz="2800" dirty="0">
              <a:latin typeface="Times New Roman" pitchFamily="18" charset="0"/>
              <a:cs typeface="Times New Roman" pitchFamily="18" charset="0"/>
            </a:endParaRPr>
          </a:p>
        </p:txBody>
      </p:sp>
      <p:sp>
        <p:nvSpPr>
          <p:cNvPr id="8" name="CustomShape 1"/>
          <p:cNvSpPr/>
          <p:nvPr/>
        </p:nvSpPr>
        <p:spPr>
          <a:xfrm>
            <a:off x="5105400" y="4953000"/>
            <a:ext cx="2057400" cy="762000"/>
          </a:xfrm>
          <a:prstGeom prst="rect">
            <a:avLst/>
          </a:prstGeom>
        </p:spPr>
        <p:txBody>
          <a:bodyPr lIns="90000" tIns="45000" rIns="90000" bIns="45000" anchor="ctr"/>
          <a:lstStyle/>
          <a:p>
            <a:pPr>
              <a:lnSpc>
                <a:spcPct val="100000"/>
              </a:lnSpc>
            </a:pPr>
            <a:r>
              <a:rPr lang="pt-BR" sz="2800" dirty="0" smtClean="0">
                <a:latin typeface="Times New Roman" pitchFamily="18" charset="0"/>
                <a:cs typeface="Times New Roman" pitchFamily="18" charset="0"/>
              </a:rPr>
              <a:t>ORAL</a:t>
            </a:r>
            <a:endParaRPr sz="2800" dirty="0">
              <a:latin typeface="Times New Roman" pitchFamily="18" charset="0"/>
              <a:cs typeface="Times New Roman" pitchFamily="18" charset="0"/>
            </a:endParaRPr>
          </a:p>
        </p:txBody>
      </p:sp>
      <p:cxnSp>
        <p:nvCxnSpPr>
          <p:cNvPr id="10" name="Straight Arrow Connector 9"/>
          <p:cNvCxnSpPr/>
          <p:nvPr/>
        </p:nvCxnSpPr>
        <p:spPr>
          <a:xfrm flipV="1">
            <a:off x="3048000" y="1371600"/>
            <a:ext cx="1905000" cy="457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00400" y="2362200"/>
            <a:ext cx="1676400"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6" idx="1"/>
          </p:cNvCxnSpPr>
          <p:nvPr/>
        </p:nvCxnSpPr>
        <p:spPr>
          <a:xfrm flipV="1">
            <a:off x="3505200" y="3276600"/>
            <a:ext cx="1524000" cy="3048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1"/>
          </p:cNvCxnSpPr>
          <p:nvPr/>
        </p:nvCxnSpPr>
        <p:spPr>
          <a:xfrm flipV="1">
            <a:off x="2362200" y="4191000"/>
            <a:ext cx="2743200" cy="76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514600" y="5410200"/>
            <a:ext cx="2438400" cy="8382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9" name="CustomShape 1"/>
          <p:cNvSpPr/>
          <p:nvPr/>
        </p:nvSpPr>
        <p:spPr>
          <a:xfrm>
            <a:off x="228600" y="1440"/>
            <a:ext cx="85344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Functional sets</a:t>
            </a:r>
            <a:endParaRPr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306360" y="153840"/>
            <a:ext cx="9066240" cy="1141560"/>
          </a:xfrm>
          <a:prstGeom prst="rect">
            <a:avLst/>
          </a:prstGeom>
        </p:spPr>
        <p:txBody>
          <a:bodyPr lIns="90000" tIns="45000" rIns="90000" bIns="45000" anchor="ctr"/>
          <a:lstStyle/>
          <a:p>
            <a:pPr>
              <a:lnSpc>
                <a:spcPct val="100000"/>
              </a:lnSpc>
            </a:pPr>
            <a:r>
              <a:rPr lang="en-US" sz="3600" dirty="0" smtClean="0">
                <a:latin typeface="Times New Roman" pitchFamily="18" charset="0"/>
                <a:cs typeface="Times New Roman" pitchFamily="18" charset="0"/>
              </a:rPr>
              <a:t>Darwin and Variation</a:t>
            </a:r>
            <a:endParaRPr sz="3600" dirty="0">
              <a:latin typeface="Times New Roman" pitchFamily="18" charset="0"/>
              <a:cs typeface="Times New Roman" pitchFamily="18" charset="0"/>
            </a:endParaRPr>
          </a:p>
        </p:txBody>
      </p:sp>
      <p:pic>
        <p:nvPicPr>
          <p:cNvPr id="28674" name="Picture 2" descr="Image result for pigeon breeding"/>
          <p:cNvPicPr>
            <a:picLocks noChangeAspect="1" noChangeArrowheads="1"/>
          </p:cNvPicPr>
          <p:nvPr/>
        </p:nvPicPr>
        <p:blipFill>
          <a:blip r:embed="rId2" cstate="print"/>
          <a:srcRect/>
          <a:stretch>
            <a:fillRect/>
          </a:stretch>
        </p:blipFill>
        <p:spPr bwMode="auto">
          <a:xfrm>
            <a:off x="3276600" y="1447800"/>
            <a:ext cx="5867400" cy="4605092"/>
          </a:xfrm>
          <a:prstGeom prst="rect">
            <a:avLst/>
          </a:prstGeom>
          <a:noFill/>
        </p:spPr>
      </p:pic>
      <p:sp>
        <p:nvSpPr>
          <p:cNvPr id="5" name="CustomShape 1"/>
          <p:cNvSpPr/>
          <p:nvPr/>
        </p:nvSpPr>
        <p:spPr>
          <a:xfrm>
            <a:off x="304800" y="3124200"/>
            <a:ext cx="3198840" cy="1141560"/>
          </a:xfrm>
          <a:prstGeom prst="rect">
            <a:avLst/>
          </a:prstGeom>
        </p:spPr>
        <p:txBody>
          <a:bodyPr lIns="90000" tIns="45000" rIns="90000" bIns="45000" anchor="ctr"/>
          <a:lstStyle/>
          <a:p>
            <a:pPr>
              <a:lnSpc>
                <a:spcPct val="100000"/>
              </a:lnSpc>
            </a:pPr>
            <a:r>
              <a:rPr lang="en-US" sz="2800" dirty="0" smtClean="0">
                <a:latin typeface="Times New Roman" pitchFamily="18" charset="0"/>
                <a:cs typeface="Times New Roman" pitchFamily="18" charset="0"/>
              </a:rPr>
              <a:t>“Great as are the differences between the breeds of pigeons, I am fully convinced that all are descended from the rock pigeon, </a:t>
            </a:r>
            <a:r>
              <a:rPr lang="en-US" sz="2800" i="1" dirty="0" smtClean="0">
                <a:latin typeface="Times New Roman" pitchFamily="18" charset="0"/>
                <a:cs typeface="Times New Roman" pitchFamily="18" charset="0"/>
              </a:rPr>
              <a:t>Columbia </a:t>
            </a:r>
            <a:r>
              <a:rPr lang="en-US" sz="2800" i="1" dirty="0" err="1" smtClean="0">
                <a:latin typeface="Times New Roman" pitchFamily="18" charset="0"/>
                <a:cs typeface="Times New Roman" pitchFamily="18" charset="0"/>
              </a:rPr>
              <a:t>livia</a:t>
            </a:r>
            <a:r>
              <a:rPr lang="en-US" sz="2800" dirty="0" smtClean="0">
                <a:latin typeface="Times New Roman" pitchFamily="18" charset="0"/>
                <a:cs typeface="Times New Roman" pitchFamily="18" charset="0"/>
              </a:rPr>
              <a:t>.”</a:t>
            </a:r>
            <a:endParaRPr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578985" y="228600"/>
            <a:ext cx="8031616" cy="4714875"/>
          </a:xfrm>
          <a:prstGeom prst="rect">
            <a:avLst/>
          </a:prstGeom>
          <a:noFill/>
          <a:ln w="9525">
            <a:noFill/>
            <a:miter lim="800000"/>
            <a:headEnd/>
            <a:tailEnd/>
          </a:ln>
        </p:spPr>
      </p:pic>
      <p:sp>
        <p:nvSpPr>
          <p:cNvPr id="3" name="Rectangle 2"/>
          <p:cNvSpPr/>
          <p:nvPr/>
        </p:nvSpPr>
        <p:spPr>
          <a:xfrm>
            <a:off x="1066800" y="4889718"/>
            <a:ext cx="7391400" cy="1815882"/>
          </a:xfrm>
          <a:prstGeom prst="rect">
            <a:avLst/>
          </a:prstGeom>
        </p:spPr>
        <p:txBody>
          <a:bodyPr wrap="square">
            <a:spAutoFit/>
          </a:bodyPr>
          <a:lstStyle/>
          <a:p>
            <a:r>
              <a:rPr lang="en-US" sz="2800" dirty="0" smtClean="0">
                <a:latin typeface="Times New Roman" pitchFamily="18" charset="0"/>
                <a:cs typeface="Times New Roman" pitchFamily="18" charset="0"/>
              </a:rPr>
              <a:t>‘Individual phenotypic characters and genes only evolve within the larger context of the organism in which they occur. Therefore, the organisms are the integrated functional units which evolve.’ </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37194" y="609600"/>
            <a:ext cx="8754406" cy="1524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238375" y="3128963"/>
            <a:ext cx="4667250" cy="60007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990600" y="2447925"/>
            <a:ext cx="7277100" cy="4410075"/>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0" y="180975"/>
            <a:ext cx="9048750" cy="1266825"/>
          </a:xfrm>
          <a:prstGeom prst="rect">
            <a:avLst/>
          </a:prstGeom>
          <a:noFill/>
          <a:ln w="9525">
            <a:noFill/>
            <a:miter lim="800000"/>
            <a:headEnd/>
            <a:tailEnd/>
          </a:ln>
        </p:spPr>
      </p:pic>
      <p:pic>
        <p:nvPicPr>
          <p:cNvPr id="59396" name="Picture 4"/>
          <p:cNvPicPr>
            <a:picLocks noChangeAspect="1" noChangeArrowheads="1"/>
          </p:cNvPicPr>
          <p:nvPr/>
        </p:nvPicPr>
        <p:blipFill>
          <a:blip r:embed="rId4" cstate="print"/>
          <a:srcRect/>
          <a:stretch>
            <a:fillRect/>
          </a:stretch>
        </p:blipFill>
        <p:spPr bwMode="auto">
          <a:xfrm>
            <a:off x="2895600" y="1295400"/>
            <a:ext cx="3209925" cy="571500"/>
          </a:xfrm>
          <a:prstGeom prst="rect">
            <a:avLst/>
          </a:prstGeom>
          <a:noFill/>
          <a:ln w="9525">
            <a:noFill/>
            <a:miter lim="800000"/>
            <a:headEnd/>
            <a:tailEnd/>
          </a:ln>
        </p:spPr>
      </p:pic>
      <p:pic>
        <p:nvPicPr>
          <p:cNvPr id="59397" name="Picture 5"/>
          <p:cNvPicPr>
            <a:picLocks noChangeAspect="1" noChangeArrowheads="1"/>
          </p:cNvPicPr>
          <p:nvPr/>
        </p:nvPicPr>
        <p:blipFill>
          <a:blip r:embed="rId5" cstate="print"/>
          <a:srcRect/>
          <a:stretch>
            <a:fillRect/>
          </a:stretch>
        </p:blipFill>
        <p:spPr bwMode="auto">
          <a:xfrm>
            <a:off x="6019800" y="1524000"/>
            <a:ext cx="2981325" cy="866775"/>
          </a:xfrm>
          <a:prstGeom prst="rect">
            <a:avLst/>
          </a:prstGeom>
          <a:noFill/>
          <a:ln w="9525">
            <a:noFill/>
            <a:miter lim="800000"/>
            <a:headEnd/>
            <a:tailEnd/>
          </a:ln>
        </p:spPr>
      </p:pic>
      <p:sp>
        <p:nvSpPr>
          <p:cNvPr id="7" name="CustomShape 1"/>
          <p:cNvSpPr/>
          <p:nvPr/>
        </p:nvSpPr>
        <p:spPr>
          <a:xfrm>
            <a:off x="3048000" y="6019800"/>
            <a:ext cx="4343400" cy="762000"/>
          </a:xfrm>
          <a:prstGeom prst="rect">
            <a:avLst/>
          </a:prstGeom>
        </p:spPr>
        <p:txBody>
          <a:bodyPr lIns="90000" tIns="45000" rIns="90000" bIns="45000" anchor="ctr"/>
          <a:lstStyle/>
          <a:p>
            <a:pPr>
              <a:lnSpc>
                <a:spcPct val="100000"/>
              </a:lnSpc>
            </a:pPr>
            <a:r>
              <a:rPr lang="pt-BR" sz="2800" dirty="0" smtClean="0">
                <a:latin typeface="Times New Roman" pitchFamily="18" charset="0"/>
                <a:cs typeface="Times New Roman" pitchFamily="18" charset="0"/>
              </a:rPr>
              <a:t>Stabilizing Selection!</a:t>
            </a:r>
            <a:endParaRPr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228600" y="1440"/>
            <a:ext cx="8534400" cy="1141560"/>
          </a:xfrm>
          <a:prstGeom prst="rect">
            <a:avLst/>
          </a:prstGeom>
        </p:spPr>
        <p:txBody>
          <a:bodyPr lIns="90000" tIns="45000" rIns="90000" bIns="45000" anchor="ctr"/>
          <a:lstStyle/>
          <a:p>
            <a:pPr>
              <a:lnSpc>
                <a:spcPct val="100000"/>
              </a:lnSpc>
            </a:pPr>
            <a:r>
              <a:rPr lang="pt-BR" sz="3600" dirty="0" smtClean="0">
                <a:latin typeface="Times New Roman" pitchFamily="18" charset="0"/>
                <a:cs typeface="Times New Roman" pitchFamily="18" charset="0"/>
              </a:rPr>
              <a:t>Cheverud’s Conjecture (1988)</a:t>
            </a:r>
            <a:endParaRPr sz="3600" dirty="0">
              <a:latin typeface="Times New Roman" pitchFamily="18" charset="0"/>
              <a:cs typeface="Times New Roman" pitchFamily="18" charset="0"/>
            </a:endParaRPr>
          </a:p>
        </p:txBody>
      </p:sp>
      <p:pic>
        <p:nvPicPr>
          <p:cNvPr id="60418" name="Picture 2"/>
          <p:cNvPicPr>
            <a:picLocks noChangeAspect="1" noChangeArrowheads="1"/>
          </p:cNvPicPr>
          <p:nvPr/>
        </p:nvPicPr>
        <p:blipFill>
          <a:blip r:embed="rId2" cstate="print"/>
          <a:srcRect/>
          <a:stretch>
            <a:fillRect/>
          </a:stretch>
        </p:blipFill>
        <p:spPr bwMode="auto">
          <a:xfrm>
            <a:off x="1066800" y="1066800"/>
            <a:ext cx="7000875" cy="5133975"/>
          </a:xfrm>
          <a:prstGeom prst="rect">
            <a:avLst/>
          </a:prstGeom>
          <a:noFill/>
          <a:ln w="9525">
            <a:noFill/>
            <a:miter lim="800000"/>
            <a:headEnd/>
            <a:tailEnd/>
          </a:ln>
        </p:spPr>
      </p:pic>
      <p:sp>
        <p:nvSpPr>
          <p:cNvPr id="5" name="Rounded Rectangle 4"/>
          <p:cNvSpPr/>
          <p:nvPr/>
        </p:nvSpPr>
        <p:spPr>
          <a:xfrm>
            <a:off x="5181600" y="1447800"/>
            <a:ext cx="1828800" cy="83820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 name="CustomShape 1"/>
          <p:cNvSpPr/>
          <p:nvPr/>
        </p:nvSpPr>
        <p:spPr>
          <a:xfrm>
            <a:off x="5257800" y="1524000"/>
            <a:ext cx="2057400" cy="762000"/>
          </a:xfrm>
          <a:prstGeom prst="rect">
            <a:avLst/>
          </a:prstGeom>
        </p:spPr>
        <p:txBody>
          <a:bodyPr lIns="90000" tIns="45000" rIns="90000" bIns="45000" anchor="ctr"/>
          <a:lstStyle/>
          <a:p>
            <a:pPr>
              <a:lnSpc>
                <a:spcPct val="100000"/>
              </a:lnSpc>
            </a:pPr>
            <a:r>
              <a:rPr lang="pt-BR" sz="2800" b="1" dirty="0" smtClean="0">
                <a:solidFill>
                  <a:schemeClr val="bg1"/>
                </a:solidFill>
                <a:latin typeface="Times New Roman" pitchFamily="18" charset="0"/>
                <a:cs typeface="Times New Roman" pitchFamily="18" charset="0"/>
              </a:rPr>
              <a:t>P = G + E</a:t>
            </a:r>
            <a:endParaRPr sz="2800" b="1" dirty="0">
              <a:solidFill>
                <a:schemeClr val="bg1"/>
              </a:solidFill>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81150" y="171450"/>
            <a:ext cx="7562850" cy="6515100"/>
          </a:xfrm>
          <a:prstGeom prst="rect">
            <a:avLst/>
          </a:prstGeom>
          <a:noFill/>
          <a:ln w="9525">
            <a:noFill/>
            <a:miter lim="800000"/>
            <a:headEnd/>
            <a:tailEnd/>
          </a:ln>
        </p:spPr>
      </p:pic>
      <p:sp>
        <p:nvSpPr>
          <p:cNvPr id="3" name="CustomShape 1"/>
          <p:cNvSpPr/>
          <p:nvPr/>
        </p:nvSpPr>
        <p:spPr>
          <a:xfrm>
            <a:off x="-685800" y="2592240"/>
            <a:ext cx="46482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The Genotype – Phenotype Map</a:t>
            </a:r>
            <a:endParaRPr sz="3600" dirty="0">
              <a:latin typeface="Times New Roman" pitchFamily="18" charset="0"/>
              <a:cs typeface="Times New Roman" pitchFamily="18" charset="0"/>
            </a:endParaRPr>
          </a:p>
        </p:txBody>
      </p:sp>
      <p:sp>
        <p:nvSpPr>
          <p:cNvPr id="4" name="CustomShape 1"/>
          <p:cNvSpPr/>
          <p:nvPr/>
        </p:nvSpPr>
        <p:spPr>
          <a:xfrm>
            <a:off x="76200" y="6096000"/>
            <a:ext cx="4343400" cy="762000"/>
          </a:xfrm>
          <a:prstGeom prst="rect">
            <a:avLst/>
          </a:prstGeom>
        </p:spPr>
        <p:txBody>
          <a:bodyPr lIns="90000" tIns="45000" rIns="90000" bIns="45000" anchor="ctr"/>
          <a:lstStyle/>
          <a:p>
            <a:pPr>
              <a:lnSpc>
                <a:spcPct val="100000"/>
              </a:lnSpc>
            </a:pPr>
            <a:r>
              <a:rPr lang="pt-BR" sz="2400" dirty="0" smtClean="0">
                <a:latin typeface="Times New Roman" pitchFamily="18" charset="0"/>
                <a:cs typeface="Times New Roman" pitchFamily="18" charset="0"/>
              </a:rPr>
              <a:t>Lewontin 1974</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990600" y="927101"/>
            <a:ext cx="7010400" cy="5930899"/>
          </a:xfrm>
          <a:prstGeom prst="rect">
            <a:avLst/>
          </a:prstGeom>
          <a:noFill/>
          <a:ln w="9525">
            <a:noFill/>
            <a:miter lim="800000"/>
            <a:headEnd/>
            <a:tailEnd/>
          </a:ln>
        </p:spPr>
      </p:pic>
      <p:sp>
        <p:nvSpPr>
          <p:cNvPr id="3" name="CustomShape 1"/>
          <p:cNvSpPr/>
          <p:nvPr/>
        </p:nvSpPr>
        <p:spPr>
          <a:xfrm>
            <a:off x="381000" y="0"/>
            <a:ext cx="72390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Modular Genotype – Phenotype Map</a:t>
            </a:r>
            <a:endParaRPr sz="3600" dirty="0">
              <a:latin typeface="Times New Roman" pitchFamily="18" charset="0"/>
              <a:cs typeface="Times New Roman" pitchFamily="18" charset="0"/>
            </a:endParaRPr>
          </a:p>
        </p:txBody>
      </p:sp>
      <p:sp>
        <p:nvSpPr>
          <p:cNvPr id="4" name="CustomShape 1"/>
          <p:cNvSpPr/>
          <p:nvPr/>
        </p:nvSpPr>
        <p:spPr>
          <a:xfrm>
            <a:off x="6934200" y="762000"/>
            <a:ext cx="2209800" cy="762000"/>
          </a:xfrm>
          <a:prstGeom prst="rect">
            <a:avLst/>
          </a:prstGeom>
        </p:spPr>
        <p:txBody>
          <a:bodyPr lIns="90000" tIns="45000" rIns="90000" bIns="45000" anchor="ctr"/>
          <a:lstStyle/>
          <a:p>
            <a:pPr>
              <a:lnSpc>
                <a:spcPct val="100000"/>
              </a:lnSpc>
            </a:pPr>
            <a:r>
              <a:rPr lang="pt-BR" sz="2400" dirty="0" smtClean="0">
                <a:latin typeface="Times New Roman" pitchFamily="18" charset="0"/>
                <a:cs typeface="Times New Roman" pitchFamily="18" charset="0"/>
              </a:rPr>
              <a:t>Wagner 1996</a:t>
            </a:r>
            <a:endParaRPr sz="2400" dirty="0">
              <a:latin typeface="Times New Roman" pitchFamily="18"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76200" y="1524000"/>
            <a:ext cx="9039225" cy="5029200"/>
          </a:xfrm>
          <a:prstGeom prst="rect">
            <a:avLst/>
          </a:prstGeom>
          <a:noFill/>
          <a:ln w="9525">
            <a:noFill/>
            <a:miter lim="800000"/>
            <a:headEnd/>
            <a:tailEnd/>
          </a:ln>
        </p:spPr>
      </p:pic>
      <p:sp>
        <p:nvSpPr>
          <p:cNvPr id="3" name="CustomShape 1"/>
          <p:cNvSpPr/>
          <p:nvPr/>
        </p:nvSpPr>
        <p:spPr>
          <a:xfrm>
            <a:off x="685800" y="153840"/>
            <a:ext cx="72390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Genotype – Phenotype Map and Integration/Modularity</a:t>
            </a:r>
            <a:endParaRPr sz="3600" dirty="0">
              <a:latin typeface="Times New Roman" pitchFamily="18" charset="0"/>
              <a:cs typeface="Times New Roman" pitchFamily="18" charset="0"/>
            </a:endParaRPr>
          </a:p>
        </p:txBody>
      </p:sp>
      <p:sp>
        <p:nvSpPr>
          <p:cNvPr id="4" name="CustomShape 1"/>
          <p:cNvSpPr/>
          <p:nvPr/>
        </p:nvSpPr>
        <p:spPr>
          <a:xfrm>
            <a:off x="6934200" y="762000"/>
            <a:ext cx="2209800" cy="762000"/>
          </a:xfrm>
          <a:prstGeom prst="rect">
            <a:avLst/>
          </a:prstGeom>
        </p:spPr>
        <p:txBody>
          <a:bodyPr lIns="90000" tIns="45000" rIns="90000" bIns="45000" anchor="ctr"/>
          <a:lstStyle/>
          <a:p>
            <a:pPr>
              <a:lnSpc>
                <a:spcPct val="100000"/>
              </a:lnSpc>
            </a:pPr>
            <a:r>
              <a:rPr lang="pt-BR" sz="2400" dirty="0" smtClean="0">
                <a:latin typeface="Times New Roman" pitchFamily="18" charset="0"/>
                <a:cs typeface="Times New Roman" pitchFamily="18" charset="0"/>
              </a:rPr>
              <a:t>Porto et al. 2013</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371600" y="1676400"/>
            <a:ext cx="6629400" cy="4666188"/>
          </a:xfrm>
          <a:prstGeom prst="rect">
            <a:avLst/>
          </a:prstGeom>
          <a:noFill/>
          <a:ln w="9525">
            <a:noFill/>
            <a:miter lim="800000"/>
            <a:headEnd/>
            <a:tailEnd/>
          </a:ln>
        </p:spPr>
      </p:pic>
      <p:sp>
        <p:nvSpPr>
          <p:cNvPr id="4" name="CustomShape 1"/>
          <p:cNvSpPr/>
          <p:nvPr/>
        </p:nvSpPr>
        <p:spPr>
          <a:xfrm>
            <a:off x="762000" y="306240"/>
            <a:ext cx="7239000" cy="1141560"/>
          </a:xfrm>
          <a:prstGeom prst="rect">
            <a:avLst/>
          </a:prstGeom>
        </p:spPr>
        <p:txBody>
          <a:bodyPr lIns="90000" tIns="45000" rIns="90000" bIns="45000" anchor="ctr"/>
          <a:lstStyle/>
          <a:p>
            <a:pPr algn="ctr">
              <a:lnSpc>
                <a:spcPct val="100000"/>
              </a:lnSpc>
            </a:pPr>
            <a:r>
              <a:rPr lang="pt-BR" sz="3600" dirty="0" smtClean="0">
                <a:latin typeface="Times New Roman" pitchFamily="18" charset="0"/>
                <a:cs typeface="Times New Roman" pitchFamily="18" charset="0"/>
              </a:rPr>
              <a:t>Pavlicev et al. (2008): </a:t>
            </a:r>
          </a:p>
          <a:p>
            <a:pPr algn="ctr">
              <a:lnSpc>
                <a:spcPct val="100000"/>
              </a:lnSpc>
            </a:pPr>
            <a:r>
              <a:rPr lang="pt-BR" sz="3600" dirty="0" smtClean="0">
                <a:latin typeface="Times New Roman" pitchFamily="18" charset="0"/>
                <a:cs typeface="Times New Roman" pitchFamily="18" charset="0"/>
              </a:rPr>
              <a:t>relationship QTL</a:t>
            </a:r>
            <a:endParaRPr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Image result for Jim Cheverud"/>
          <p:cNvPicPr>
            <a:picLocks noChangeAspect="1" noChangeArrowheads="1"/>
          </p:cNvPicPr>
          <p:nvPr/>
        </p:nvPicPr>
        <p:blipFill>
          <a:blip r:embed="rId2" cstate="print"/>
          <a:srcRect/>
          <a:stretch>
            <a:fillRect/>
          </a:stretch>
        </p:blipFill>
        <p:spPr bwMode="auto">
          <a:xfrm>
            <a:off x="457200" y="152400"/>
            <a:ext cx="3250580" cy="3702050"/>
          </a:xfrm>
          <a:prstGeom prst="rect">
            <a:avLst/>
          </a:prstGeom>
          <a:noFill/>
        </p:spPr>
      </p:pic>
      <p:pic>
        <p:nvPicPr>
          <p:cNvPr id="61446" name="Picture 6" descr="Image result for Gunter Wagner"/>
          <p:cNvPicPr>
            <a:picLocks noChangeAspect="1" noChangeArrowheads="1"/>
          </p:cNvPicPr>
          <p:nvPr/>
        </p:nvPicPr>
        <p:blipFill>
          <a:blip r:embed="rId3" cstate="print"/>
          <a:srcRect/>
          <a:stretch>
            <a:fillRect/>
          </a:stretch>
        </p:blipFill>
        <p:spPr bwMode="auto">
          <a:xfrm>
            <a:off x="5334000" y="228600"/>
            <a:ext cx="3428998" cy="3429000"/>
          </a:xfrm>
          <a:prstGeom prst="rect">
            <a:avLst/>
          </a:prstGeom>
          <a:noFill/>
        </p:spPr>
      </p:pic>
      <p:pic>
        <p:nvPicPr>
          <p:cNvPr id="61450" name="Picture 10" descr="Image result for Mihaela Pavlicev"/>
          <p:cNvPicPr>
            <a:picLocks noChangeAspect="1" noChangeArrowheads="1"/>
          </p:cNvPicPr>
          <p:nvPr/>
        </p:nvPicPr>
        <p:blipFill>
          <a:blip r:embed="rId4" cstate="print"/>
          <a:srcRect/>
          <a:stretch>
            <a:fillRect/>
          </a:stretch>
        </p:blipFill>
        <p:spPr bwMode="auto">
          <a:xfrm>
            <a:off x="3429000" y="3680847"/>
            <a:ext cx="3124200" cy="3177153"/>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25076" y="381000"/>
            <a:ext cx="4105991" cy="6019800"/>
          </a:xfrm>
          <a:prstGeom prst="rect">
            <a:avLst/>
          </a:prstGeom>
          <a:noFill/>
          <a:ln w="9525">
            <a:noFill/>
            <a:miter lim="800000"/>
            <a:headEnd/>
            <a:tailEnd/>
          </a:ln>
          <a:effectLst/>
        </p:spPr>
      </p:pic>
      <p:pic>
        <p:nvPicPr>
          <p:cNvPr id="1029" name="Picture 5" descr="Imagem relacionada"/>
          <p:cNvPicPr>
            <a:picLocks noChangeAspect="1" noChangeArrowheads="1"/>
          </p:cNvPicPr>
          <p:nvPr/>
        </p:nvPicPr>
        <p:blipFill>
          <a:blip r:embed="rId3" cstate="print"/>
          <a:srcRect/>
          <a:stretch>
            <a:fillRect/>
          </a:stretch>
        </p:blipFill>
        <p:spPr bwMode="auto">
          <a:xfrm>
            <a:off x="4328160" y="381000"/>
            <a:ext cx="4815840" cy="60198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upload.wikimedia.org/wikipedia/commons/thumb/c/c6/Charles_Darwin_-_Pigeon_skulls.png/800px-Charles_Darwin_-_Pigeon_skulls.png"/>
          <p:cNvPicPr>
            <a:picLocks noChangeAspect="1" noChangeArrowheads="1"/>
          </p:cNvPicPr>
          <p:nvPr/>
        </p:nvPicPr>
        <p:blipFill>
          <a:blip r:embed="rId2" cstate="print"/>
          <a:srcRect/>
          <a:stretch>
            <a:fillRect/>
          </a:stretch>
        </p:blipFill>
        <p:spPr bwMode="auto">
          <a:xfrm>
            <a:off x="1524000" y="0"/>
            <a:ext cx="7620000" cy="6772276"/>
          </a:xfrm>
          <a:prstGeom prst="rect">
            <a:avLst/>
          </a:prstGeom>
          <a:noFill/>
        </p:spPr>
      </p:pic>
      <p:pic>
        <p:nvPicPr>
          <p:cNvPr id="2" name="Picture 2" descr="Resultado de imagem para darwin's 1868 book"/>
          <p:cNvPicPr>
            <a:picLocks noChangeAspect="1" noChangeArrowheads="1"/>
          </p:cNvPicPr>
          <p:nvPr/>
        </p:nvPicPr>
        <p:blipFill>
          <a:blip r:embed="rId3" cstate="print"/>
          <a:srcRect/>
          <a:stretch>
            <a:fillRect/>
          </a:stretch>
        </p:blipFill>
        <p:spPr bwMode="auto">
          <a:xfrm>
            <a:off x="-1" y="1905000"/>
            <a:ext cx="2364013" cy="3810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295399" y="0"/>
            <a:ext cx="686486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mage result for lamarckism"/>
          <p:cNvPicPr>
            <a:picLocks noChangeAspect="1" noChangeArrowheads="1"/>
          </p:cNvPicPr>
          <p:nvPr/>
        </p:nvPicPr>
        <p:blipFill>
          <a:blip r:embed="rId2" cstate="print"/>
          <a:srcRect/>
          <a:stretch>
            <a:fillRect/>
          </a:stretch>
        </p:blipFill>
        <p:spPr bwMode="auto">
          <a:xfrm>
            <a:off x="17039" y="1447800"/>
            <a:ext cx="9126961" cy="5242259"/>
          </a:xfrm>
          <a:prstGeom prst="rect">
            <a:avLst/>
          </a:prstGeom>
          <a:noFill/>
        </p:spPr>
      </p:pic>
      <p:sp>
        <p:nvSpPr>
          <p:cNvPr id="3" name="CustomShape 1"/>
          <p:cNvSpPr/>
          <p:nvPr/>
        </p:nvSpPr>
        <p:spPr>
          <a:xfrm>
            <a:off x="306360" y="153840"/>
            <a:ext cx="9066240" cy="1141560"/>
          </a:xfrm>
          <a:prstGeom prst="rect">
            <a:avLst/>
          </a:prstGeom>
        </p:spPr>
        <p:txBody>
          <a:bodyPr lIns="90000" tIns="45000" rIns="90000" bIns="45000" anchor="ctr"/>
          <a:lstStyle/>
          <a:p>
            <a:pPr>
              <a:lnSpc>
                <a:spcPct val="100000"/>
              </a:lnSpc>
            </a:pPr>
            <a:r>
              <a:rPr lang="en-US" sz="3600" dirty="0" smtClean="0">
                <a:latin typeface="Times New Roman" pitchFamily="18" charset="0"/>
                <a:cs typeface="Times New Roman" pitchFamily="18" charset="0"/>
              </a:rPr>
              <a:t>Origin of Variation: use and disuse</a:t>
            </a:r>
            <a:endParaRPr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descr="Doh-win’s theory!"/>
          <p:cNvPicPr>
            <a:picLocks noChangeAspect="1" noChangeArrowheads="1"/>
          </p:cNvPicPr>
          <p:nvPr/>
        </p:nvPicPr>
        <p:blipFill>
          <a:blip r:embed="rId2" cstate="print"/>
          <a:srcRect/>
          <a:stretch>
            <a:fillRect/>
          </a:stretch>
        </p:blipFill>
        <p:spPr bwMode="auto">
          <a:xfrm>
            <a:off x="1295400" y="228600"/>
            <a:ext cx="6304989" cy="6471537"/>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726</TotalTime>
  <Words>562</Words>
  <Application>Microsoft Office PowerPoint</Application>
  <PresentationFormat>On-screen Show (4:3)</PresentationFormat>
  <Paragraphs>92</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Breve histórico do  estudo de variação</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Monique</dc:creator>
  <cp:lastModifiedBy>Monique</cp:lastModifiedBy>
  <cp:revision>113</cp:revision>
  <dcterms:created xsi:type="dcterms:W3CDTF">2017-03-24T15:35:24Z</dcterms:created>
  <dcterms:modified xsi:type="dcterms:W3CDTF">2017-05-08T10:21:16Z</dcterms:modified>
</cp:coreProperties>
</file>